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3.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77" r:id="rId10"/>
    <p:sldId id="263" r:id="rId11"/>
    <p:sldId id="264" r:id="rId12"/>
    <p:sldId id="278" r:id="rId13"/>
    <p:sldId id="266" r:id="rId14"/>
    <p:sldId id="267" r:id="rId15"/>
    <p:sldId id="280" r:id="rId16"/>
    <p:sldId id="281" r:id="rId17"/>
    <p:sldId id="279" r:id="rId18"/>
    <p:sldId id="268" r:id="rId19"/>
    <p:sldId id="282" r:id="rId20"/>
    <p:sldId id="284" r:id="rId21"/>
    <p:sldId id="283" r:id="rId22"/>
    <p:sldId id="285" r:id="rId23"/>
    <p:sldId id="286" r:id="rId24"/>
    <p:sldId id="287" r:id="rId25"/>
    <p:sldId id="288" r:id="rId26"/>
    <p:sldId id="289" r:id="rId27"/>
    <p:sldId id="290" r:id="rId28"/>
    <p:sldId id="291" r:id="rId29"/>
    <p:sldId id="292" r:id="rId30"/>
    <p:sldId id="294" r:id="rId31"/>
    <p:sldId id="270" r:id="rId32"/>
    <p:sldId id="296" r:id="rId33"/>
    <p:sldId id="271" r:id="rId34"/>
    <p:sldId id="269" r:id="rId35"/>
    <p:sldId id="274" r:id="rId36"/>
    <p:sldId id="295" r:id="rId37"/>
    <p:sldId id="275" r:id="rId38"/>
    <p:sldId id="276" r:id="rId39"/>
  </p:sldIdLst>
  <p:sldSz cx="18288000" cy="10287000"/>
  <p:notesSz cx="6858000" cy="9144000"/>
  <p:embeddedFontLst>
    <p:embeddedFont>
      <p:font typeface="Oswald Bold" panose="00000800000000000000"/>
      <p:bold r:id="rId43"/>
    </p:embeddedFont>
    <p:embeddedFont>
      <p:font typeface="Open Sauce Bold" panose="00000800000000000000"/>
      <p:bold r:id="rId44"/>
    </p:embeddedFont>
    <p:embeddedFont>
      <p:font typeface="Open Sauce" panose="00000800000000000000"/>
      <p:bold r:id="rId45"/>
    </p:embeddedFont>
    <p:embeddedFont>
      <p:font typeface="DM Sans Bold"/>
      <p:bold r:id="rId46"/>
    </p:embeddedFont>
    <p:embeddedFont>
      <p:font typeface="Canva Sans" panose="020B0503030501040103"/>
      <p:regular r:id="rId47"/>
      <p:bold r:id="rId48"/>
    </p:embeddedFont>
    <p:embeddedFont>
      <p:font typeface="Calibri" panose="020F0502020204030204" charset="0"/>
      <p:regular r:id="rId49"/>
      <p:bold r:id="rId50"/>
      <p:italic r:id="rId51"/>
      <p:boldItalic r:id="rId52"/>
    </p:embeddedFont>
    <p:embeddedFont>
      <p:font typeface="Canva Sans Bold" panose="020B0503030501040103"/>
      <p:regular r:id="rId53"/>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1" d="100"/>
          <a:sy n="51" d="100"/>
        </p:scale>
        <p:origin x="30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font" Target="fonts/font12.fntdata"/><Relationship Id="rId53" Type="http://schemas.openxmlformats.org/officeDocument/2006/relationships/font" Target="fonts/font11.fntdata"/><Relationship Id="rId52" Type="http://schemas.openxmlformats.org/officeDocument/2006/relationships/font" Target="fonts/font10.fntdata"/><Relationship Id="rId51" Type="http://schemas.openxmlformats.org/officeDocument/2006/relationships/font" Target="fonts/font9.fntdata"/><Relationship Id="rId50" Type="http://schemas.openxmlformats.org/officeDocument/2006/relationships/font" Target="fonts/font8.fntdata"/><Relationship Id="rId5" Type="http://schemas.openxmlformats.org/officeDocument/2006/relationships/slide" Target="slides/slide3.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15.sv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3.sv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2.png"/><Relationship Id="rId7" Type="http://schemas.openxmlformats.org/officeDocument/2006/relationships/image" Target="../media/image13.svg"/><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sv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294925" y="0"/>
            <a:ext cx="4706200" cy="5200625"/>
          </a:xfrm>
          <a:custGeom>
            <a:avLst/>
            <a:gdLst/>
            <a:ahLst/>
            <a:cxnLst/>
            <a:rect l="l" t="t" r="r" b="b"/>
            <a:pathLst>
              <a:path w="4706200" h="5200625">
                <a:moveTo>
                  <a:pt x="0" y="0"/>
                </a:moveTo>
                <a:lnTo>
                  <a:pt x="4706200" y="0"/>
                </a:lnTo>
                <a:lnTo>
                  <a:pt x="4706200" y="5200625"/>
                </a:lnTo>
                <a:lnTo>
                  <a:pt x="0" y="5200625"/>
                </a:lnTo>
                <a:lnTo>
                  <a:pt x="0" y="0"/>
                </a:lnTo>
                <a:close/>
              </a:path>
            </a:pathLst>
          </a:custGeom>
          <a:blipFill>
            <a:blip r:embed="rId4"/>
            <a:stretch>
              <a:fillRect/>
            </a:stretch>
          </a:blipFill>
        </p:spPr>
      </p:sp>
      <p:sp>
        <p:nvSpPr>
          <p:cNvPr id="6" name="Freeform 6"/>
          <p:cNvSpPr/>
          <p:nvPr/>
        </p:nvSpPr>
        <p:spPr>
          <a:xfrm>
            <a:off x="9865431" y="540440"/>
            <a:ext cx="4088710" cy="4088710"/>
          </a:xfrm>
          <a:custGeom>
            <a:avLst/>
            <a:gdLst/>
            <a:ahLst/>
            <a:cxnLst/>
            <a:rect l="l" t="t" r="r" b="b"/>
            <a:pathLst>
              <a:path w="4088710" h="4088710">
                <a:moveTo>
                  <a:pt x="0" y="0"/>
                </a:moveTo>
                <a:lnTo>
                  <a:pt x="4088710" y="0"/>
                </a:lnTo>
                <a:lnTo>
                  <a:pt x="4088710" y="4088710"/>
                </a:lnTo>
                <a:lnTo>
                  <a:pt x="0" y="4088710"/>
                </a:lnTo>
                <a:lnTo>
                  <a:pt x="0" y="0"/>
                </a:lnTo>
                <a:close/>
              </a:path>
            </a:pathLst>
          </a:custGeom>
          <a:blipFill>
            <a:blip r:embed="rId5"/>
            <a:stretch>
              <a:fillRect/>
            </a:stretch>
          </a:blipFill>
        </p:spPr>
      </p:sp>
      <p:sp>
        <p:nvSpPr>
          <p:cNvPr id="7" name="TextBox 7"/>
          <p:cNvSpPr txBox="1"/>
          <p:nvPr/>
        </p:nvSpPr>
        <p:spPr>
          <a:xfrm>
            <a:off x="317784" y="5029200"/>
            <a:ext cx="17652433" cy="2420983"/>
          </a:xfrm>
          <a:prstGeom prst="rect">
            <a:avLst/>
          </a:prstGeom>
        </p:spPr>
        <p:txBody>
          <a:bodyPr lIns="0" tIns="0" rIns="0" bIns="0" rtlCol="0" anchor="t">
            <a:spAutoFit/>
          </a:bodyPr>
          <a:lstStyle/>
          <a:p>
            <a:pPr algn="ctr">
              <a:lnSpc>
                <a:spcPts val="9750"/>
              </a:lnSpc>
            </a:pPr>
            <a:r>
              <a:rPr lang="en-US" sz="7065" spc="692">
                <a:solidFill>
                  <a:srgbClr val="231F20"/>
                </a:solidFill>
                <a:latin typeface="Oswald Bold" panose="00000800000000000000"/>
              </a:rPr>
              <a:t>AUTOMATED FOREX PRICE ANALYSIS AND TRADE EXECUTION WITH AI</a:t>
            </a:r>
            <a:endParaRPr lang="en-US" sz="7065" spc="692">
              <a:solidFill>
                <a:srgbClr val="231F20"/>
              </a:solidFill>
              <a:latin typeface="Oswald Bold" panose="00000800000000000000"/>
            </a:endParaRPr>
          </a:p>
        </p:txBody>
      </p:sp>
      <p:sp>
        <p:nvSpPr>
          <p:cNvPr id="8" name="TextBox 8"/>
          <p:cNvSpPr txBox="1"/>
          <p:nvPr/>
        </p:nvSpPr>
        <p:spPr>
          <a:xfrm>
            <a:off x="1945704" y="8316356"/>
            <a:ext cx="2015371" cy="361315"/>
          </a:xfrm>
          <a:prstGeom prst="rect">
            <a:avLst/>
          </a:prstGeom>
        </p:spPr>
        <p:txBody>
          <a:bodyPr lIns="0" tIns="0" rIns="0" bIns="0" rtlCol="0" anchor="t">
            <a:spAutoFit/>
          </a:bodyPr>
          <a:lstStyle/>
          <a:p>
            <a:pPr algn="ctr">
              <a:lnSpc>
                <a:spcPts val="2990"/>
              </a:lnSpc>
              <a:spcBef>
                <a:spcPct val="0"/>
              </a:spcBef>
            </a:pPr>
            <a:r>
              <a:rPr lang="en-US" sz="2300">
                <a:solidFill>
                  <a:srgbClr val="231F20"/>
                </a:solidFill>
                <a:latin typeface="Open Sauce Bold" panose="00000800000000000000"/>
              </a:rPr>
              <a:t>Presented by:</a:t>
            </a:r>
            <a:endParaRPr lang="en-US" sz="2300">
              <a:solidFill>
                <a:srgbClr val="231F20"/>
              </a:solidFill>
              <a:latin typeface="Open Sauce Bold" panose="00000800000000000000"/>
            </a:endParaRPr>
          </a:p>
        </p:txBody>
      </p:sp>
      <p:sp>
        <p:nvSpPr>
          <p:cNvPr id="9" name="TextBox 9"/>
          <p:cNvSpPr txBox="1"/>
          <p:nvPr/>
        </p:nvSpPr>
        <p:spPr>
          <a:xfrm>
            <a:off x="1977255" y="8839596"/>
            <a:ext cx="6602730" cy="406400"/>
          </a:xfrm>
          <a:prstGeom prst="rect">
            <a:avLst/>
          </a:prstGeom>
        </p:spPr>
        <p:txBody>
          <a:bodyPr lIns="0" tIns="0" rIns="0" bIns="0" rtlCol="0" anchor="t">
            <a:spAutoFit/>
          </a:bodyPr>
          <a:lstStyle/>
          <a:p>
            <a:pPr algn="ctr">
              <a:lnSpc>
                <a:spcPts val="3250"/>
              </a:lnSpc>
              <a:spcBef>
                <a:spcPct val="0"/>
              </a:spcBef>
            </a:pPr>
            <a:r>
              <a:rPr lang="en-US" sz="2500">
                <a:solidFill>
                  <a:srgbClr val="231F20"/>
                </a:solidFill>
                <a:latin typeface="Open Sauce" panose="00000800000000000000"/>
              </a:rPr>
              <a:t>Ojo-Bello Oluwayimika Michael (10758282)</a:t>
            </a:r>
            <a:endParaRPr lang="en-US" sz="2500">
              <a:solidFill>
                <a:srgbClr val="231F20"/>
              </a:solidFill>
              <a:latin typeface="Open Sauce" panose="00000800000000000000"/>
            </a:endParaRPr>
          </a:p>
        </p:txBody>
      </p:sp>
      <p:sp>
        <p:nvSpPr>
          <p:cNvPr id="10" name="TextBox 10"/>
          <p:cNvSpPr txBox="1"/>
          <p:nvPr/>
        </p:nvSpPr>
        <p:spPr>
          <a:xfrm>
            <a:off x="1982018" y="9407922"/>
            <a:ext cx="5437704" cy="406400"/>
          </a:xfrm>
          <a:prstGeom prst="rect">
            <a:avLst/>
          </a:prstGeom>
        </p:spPr>
        <p:txBody>
          <a:bodyPr lIns="0" tIns="0" rIns="0" bIns="0" rtlCol="0" anchor="t">
            <a:spAutoFit/>
          </a:bodyPr>
          <a:lstStyle/>
          <a:p>
            <a:pPr algn="ctr">
              <a:lnSpc>
                <a:spcPts val="3250"/>
              </a:lnSpc>
              <a:spcBef>
                <a:spcPct val="0"/>
              </a:spcBef>
            </a:pPr>
            <a:r>
              <a:rPr lang="en-US" sz="2500">
                <a:solidFill>
                  <a:srgbClr val="231F20"/>
                </a:solidFill>
                <a:latin typeface="Open Sauce" panose="00000800000000000000"/>
              </a:rPr>
              <a:t>Nutsugah Abel Mawuko (10813963)</a:t>
            </a:r>
            <a:endParaRPr lang="en-US" sz="2500">
              <a:solidFill>
                <a:srgbClr val="231F20"/>
              </a:solidFill>
              <a:latin typeface="Open Sauce" panose="00000800000000000000"/>
            </a:endParaRPr>
          </a:p>
        </p:txBody>
      </p:sp>
      <p:sp>
        <p:nvSpPr>
          <p:cNvPr id="11" name="TextBox 11"/>
          <p:cNvSpPr txBox="1"/>
          <p:nvPr/>
        </p:nvSpPr>
        <p:spPr>
          <a:xfrm>
            <a:off x="12768100" y="8316356"/>
            <a:ext cx="2148245" cy="361315"/>
          </a:xfrm>
          <a:prstGeom prst="rect">
            <a:avLst/>
          </a:prstGeom>
        </p:spPr>
        <p:txBody>
          <a:bodyPr lIns="0" tIns="0" rIns="0" bIns="0" rtlCol="0" anchor="t">
            <a:spAutoFit/>
          </a:bodyPr>
          <a:lstStyle/>
          <a:p>
            <a:pPr algn="ctr">
              <a:lnSpc>
                <a:spcPts val="2990"/>
              </a:lnSpc>
              <a:spcBef>
                <a:spcPct val="0"/>
              </a:spcBef>
            </a:pPr>
            <a:r>
              <a:rPr lang="en-US" sz="2300">
                <a:solidFill>
                  <a:srgbClr val="231F20"/>
                </a:solidFill>
                <a:latin typeface="Open Sauce Bold" panose="00000800000000000000"/>
              </a:rPr>
              <a:t>Supervised by:</a:t>
            </a:r>
            <a:endParaRPr lang="en-US" sz="2300">
              <a:solidFill>
                <a:srgbClr val="231F20"/>
              </a:solidFill>
              <a:latin typeface="Open Sauce Bold" panose="00000800000000000000"/>
            </a:endParaRPr>
          </a:p>
        </p:txBody>
      </p:sp>
      <p:sp>
        <p:nvSpPr>
          <p:cNvPr id="12" name="TextBox 12"/>
          <p:cNvSpPr txBox="1"/>
          <p:nvPr/>
        </p:nvSpPr>
        <p:spPr>
          <a:xfrm>
            <a:off x="12803997" y="8839596"/>
            <a:ext cx="2300288" cy="406400"/>
          </a:xfrm>
          <a:prstGeom prst="rect">
            <a:avLst/>
          </a:prstGeom>
        </p:spPr>
        <p:txBody>
          <a:bodyPr lIns="0" tIns="0" rIns="0" bIns="0" rtlCol="0" anchor="t">
            <a:spAutoFit/>
          </a:bodyPr>
          <a:lstStyle/>
          <a:p>
            <a:pPr algn="ctr">
              <a:lnSpc>
                <a:spcPts val="3250"/>
              </a:lnSpc>
              <a:spcBef>
                <a:spcPct val="0"/>
              </a:spcBef>
            </a:pPr>
            <a:r>
              <a:rPr lang="en-US" sz="2500">
                <a:solidFill>
                  <a:srgbClr val="231F20"/>
                </a:solidFill>
                <a:latin typeface="Open Sauce" panose="00000800000000000000"/>
              </a:rPr>
              <a:t>Dr. Percy Okae</a:t>
            </a:r>
            <a:endParaRPr lang="en-US" sz="2500">
              <a:solidFill>
                <a:srgbClr val="231F20"/>
              </a:solidFill>
              <a:latin typeface="Open Sauce" panose="00000800000000000000"/>
            </a:endParaRPr>
          </a:p>
        </p:txBody>
      </p:sp>
      <p:sp>
        <p:nvSpPr>
          <p:cNvPr id="13" name="AutoShape 13"/>
          <p:cNvSpPr/>
          <p:nvPr/>
        </p:nvSpPr>
        <p:spPr>
          <a:xfrm flipH="1">
            <a:off x="9124950" y="1323395"/>
            <a:ext cx="0" cy="2668135"/>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5" name="Freeform 5"/>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1">
              <a:alphaModFix amt="69000"/>
              <a:extLst>
                <a:ext uri="{96DAC541-7B7A-43D3-8B79-37D633B846F1}">
                  <asvg:svgBlip xmlns:asvg="http://schemas.microsoft.com/office/drawing/2016/SVG/main" r:embed="rId2"/>
                </a:ext>
              </a:extLst>
            </a:blip>
            <a:stretch>
              <a:fillRect/>
            </a:stretch>
          </a:blipFill>
        </p:spPr>
      </p:sp>
      <p:sp>
        <p:nvSpPr>
          <p:cNvPr id="6" name="Freeform 6"/>
          <p:cNvSpPr/>
          <p:nvPr/>
        </p:nvSpPr>
        <p:spPr>
          <a:xfrm rot="-3986589">
            <a:off x="7258050" y="4836795"/>
            <a:ext cx="4707890" cy="6974840"/>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1">
              <a:alphaModFix amt="28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081019" y="1766028"/>
            <a:ext cx="16178281" cy="7974544"/>
          </a:xfrm>
          <a:custGeom>
            <a:avLst/>
            <a:gdLst/>
            <a:ahLst/>
            <a:cxnLst/>
            <a:rect l="l" t="t" r="r" b="b"/>
            <a:pathLst>
              <a:path w="16178281" h="7974544">
                <a:moveTo>
                  <a:pt x="0" y="0"/>
                </a:moveTo>
                <a:lnTo>
                  <a:pt x="16178281" y="0"/>
                </a:lnTo>
                <a:lnTo>
                  <a:pt x="16178281" y="7974544"/>
                </a:lnTo>
                <a:lnTo>
                  <a:pt x="0" y="7974544"/>
                </a:lnTo>
                <a:lnTo>
                  <a:pt x="0" y="0"/>
                </a:lnTo>
                <a:close/>
              </a:path>
            </a:pathLst>
          </a:custGeom>
          <a:blipFill rotWithShape="1">
            <a:blip r:embed="rId3"/>
            <a:stretch>
              <a:fillRect/>
            </a:stretch>
          </a:blipFill>
        </p:spPr>
      </p:sp>
      <p:sp>
        <p:nvSpPr>
          <p:cNvPr id="8" name="TextBox 8"/>
          <p:cNvSpPr txBox="1"/>
          <p:nvPr/>
        </p:nvSpPr>
        <p:spPr>
          <a:xfrm>
            <a:off x="1322501" y="118854"/>
            <a:ext cx="15642997" cy="1465580"/>
          </a:xfrm>
          <a:prstGeom prst="rect">
            <a:avLst/>
          </a:prstGeom>
        </p:spPr>
        <p:txBody>
          <a:bodyPr lIns="0" tIns="0" rIns="0" bIns="0" rtlCol="0" anchor="t">
            <a:spAutoFit/>
          </a:bodyPr>
          <a:lstStyle/>
          <a:p>
            <a:pPr algn="ctr">
              <a:lnSpc>
                <a:spcPts val="11430"/>
              </a:lnSpc>
            </a:pPr>
            <a:r>
              <a:rPr lang="en-US" sz="8280" spc="811">
                <a:solidFill>
                  <a:srgbClr val="231F20"/>
                </a:solidFill>
                <a:latin typeface="Oswald Bold" panose="00000800000000000000"/>
              </a:rPr>
              <a:t>WORKFLOW DIAGRAM(Model)</a:t>
            </a:r>
            <a:endParaRPr lang="en-US" sz="8280" spc="811">
              <a:solidFill>
                <a:srgbClr val="231F20"/>
              </a:solidFill>
              <a:latin typeface="Oswald Bold" panose="00000800000000000000"/>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5" name="Freeform 5"/>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1">
              <a:alphaModFix amt="69000"/>
            </a:blip>
            <a:stretch>
              <a:fillRect/>
            </a:stretch>
          </a:blipFill>
        </p:spPr>
      </p:sp>
      <p:sp>
        <p:nvSpPr>
          <p:cNvPr id="6" name="Freeform 6"/>
          <p:cNvSpPr/>
          <p:nvPr/>
        </p:nvSpPr>
        <p:spPr>
          <a:xfrm rot="-3986589">
            <a:off x="7258050" y="4836795"/>
            <a:ext cx="4707890" cy="6974840"/>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1">
              <a:alphaModFix amt="28000"/>
            </a:blip>
            <a:stretch>
              <a:fillRect/>
            </a:stretch>
          </a:blipFill>
        </p:spPr>
      </p:sp>
      <p:sp>
        <p:nvSpPr>
          <p:cNvPr id="7" name="Freeform 7"/>
          <p:cNvSpPr/>
          <p:nvPr/>
        </p:nvSpPr>
        <p:spPr>
          <a:xfrm>
            <a:off x="1081019" y="1766028"/>
            <a:ext cx="16178281" cy="7974544"/>
          </a:xfrm>
          <a:custGeom>
            <a:avLst/>
            <a:gdLst/>
            <a:ahLst/>
            <a:cxnLst/>
            <a:rect l="l" t="t" r="r" b="b"/>
            <a:pathLst>
              <a:path w="16178281" h="7974544">
                <a:moveTo>
                  <a:pt x="0" y="0"/>
                </a:moveTo>
                <a:lnTo>
                  <a:pt x="16178281" y="0"/>
                </a:lnTo>
                <a:lnTo>
                  <a:pt x="16178281" y="7974544"/>
                </a:lnTo>
                <a:lnTo>
                  <a:pt x="0" y="7974544"/>
                </a:lnTo>
                <a:lnTo>
                  <a:pt x="0" y="0"/>
                </a:lnTo>
                <a:close/>
              </a:path>
            </a:pathLst>
          </a:custGeom>
          <a:blipFill rotWithShape="1">
            <a:blip r:embed="rId2"/>
            <a:stretch>
              <a:fillRect/>
            </a:stretch>
          </a:blipFill>
        </p:spPr>
      </p:sp>
      <p:sp>
        <p:nvSpPr>
          <p:cNvPr id="8" name="TextBox 8"/>
          <p:cNvSpPr txBox="1"/>
          <p:nvPr/>
        </p:nvSpPr>
        <p:spPr>
          <a:xfrm>
            <a:off x="1322501" y="118854"/>
            <a:ext cx="15642997" cy="1465580"/>
          </a:xfrm>
          <a:prstGeom prst="rect">
            <a:avLst/>
          </a:prstGeom>
        </p:spPr>
        <p:txBody>
          <a:bodyPr lIns="0" tIns="0" rIns="0" bIns="0" rtlCol="0" anchor="t">
            <a:spAutoFit/>
          </a:bodyPr>
          <a:lstStyle/>
          <a:p>
            <a:pPr algn="ctr">
              <a:lnSpc>
                <a:spcPts val="11430"/>
              </a:lnSpc>
            </a:pPr>
            <a:r>
              <a:rPr lang="en-US" sz="8280" spc="811">
                <a:solidFill>
                  <a:srgbClr val="231F20"/>
                </a:solidFill>
                <a:latin typeface="Oswald Bold" panose="00000800000000000000"/>
              </a:rPr>
              <a:t>WORKFLOW DIAGRAM(BOT)</a:t>
            </a:r>
            <a:endParaRPr lang="en-US" sz="8280" spc="811">
              <a:solidFill>
                <a:srgbClr val="231F20"/>
              </a:solidFill>
              <a:latin typeface="Oswald Bold" panose="00000800000000000000"/>
            </a:endParaRP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stretch>
              <a:fillRect/>
            </a:stretch>
          </a:blipFill>
        </p:spPr>
      </p:sp>
      <p:sp>
        <p:nvSpPr>
          <p:cNvPr id="4" name="Freeform 4"/>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stretch>
              <a:fillRect/>
            </a:stretch>
          </a:blipFill>
        </p:spPr>
      </p:sp>
      <p:sp>
        <p:nvSpPr>
          <p:cNvPr id="5" name="TextBox 5"/>
          <p:cNvSpPr txBox="1"/>
          <p:nvPr/>
        </p:nvSpPr>
        <p:spPr>
          <a:xfrm>
            <a:off x="1322501" y="462931"/>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DESIGN PROCEDURE</a:t>
            </a:r>
            <a:endParaRPr lang="en-US" sz="9980" spc="978">
              <a:solidFill>
                <a:srgbClr val="231F20"/>
              </a:solidFill>
              <a:latin typeface="Oswald Bold" panose="00000800000000000000"/>
            </a:endParaRPr>
          </a:p>
        </p:txBody>
      </p:sp>
      <p:sp>
        <p:nvSpPr>
          <p:cNvPr id="6" name="TextBox 6"/>
          <p:cNvSpPr txBox="1"/>
          <p:nvPr/>
        </p:nvSpPr>
        <p:spPr>
          <a:xfrm>
            <a:off x="972306" y="2729805"/>
            <a:ext cx="16343388" cy="5217797"/>
          </a:xfrm>
          <a:prstGeom prst="rect">
            <a:avLst/>
          </a:prstGeom>
        </p:spPr>
        <p:txBody>
          <a:bodyPr lIns="0" tIns="0" rIns="0" bIns="0" rtlCol="0" anchor="t">
            <a:spAutoFit/>
          </a:bodyPr>
          <a:lstStyle/>
          <a:p>
            <a:pPr marL="820420" lvl="1" indent="-410210" algn="l">
              <a:lnSpc>
                <a:spcPts val="5700"/>
              </a:lnSpc>
              <a:buFont typeface="Arial" panose="020B0604020202020204"/>
              <a:buChar char="•"/>
            </a:pPr>
            <a:r>
              <a:rPr lang="en-US" sz="3800">
                <a:solidFill>
                  <a:srgbClr val="231F20"/>
                </a:solidFill>
                <a:latin typeface="Open Sauce" panose="00000800000000000000"/>
              </a:rPr>
              <a:t>Develop a model to enhance prediction accuracy for the EUR/USD currency pair.</a:t>
            </a:r>
            <a:endParaRPr lang="en-US" sz="3800">
              <a:solidFill>
                <a:srgbClr val="231F20"/>
              </a:solidFill>
              <a:latin typeface="Open Sauce" panose="00000800000000000000"/>
            </a:endParaRPr>
          </a:p>
          <a:p>
            <a:pPr marL="820420" lvl="1" indent="-410210" algn="l">
              <a:lnSpc>
                <a:spcPts val="9500"/>
              </a:lnSpc>
              <a:buFont typeface="Arial" panose="020B0604020202020204"/>
              <a:buChar char="•"/>
            </a:pPr>
            <a:r>
              <a:rPr lang="en-US" sz="3800">
                <a:solidFill>
                  <a:srgbClr val="231F20"/>
                </a:solidFill>
                <a:latin typeface="Open Sauce" panose="00000800000000000000"/>
              </a:rPr>
              <a:t>Implement a trading strategy based on model predictions.</a:t>
            </a:r>
            <a:endParaRPr lang="en-US" sz="3800">
              <a:solidFill>
                <a:srgbClr val="231F20"/>
              </a:solidFill>
              <a:latin typeface="Open Sauce" panose="00000800000000000000"/>
            </a:endParaRPr>
          </a:p>
          <a:p>
            <a:pPr marL="820420" lvl="1" indent="-410210" algn="l">
              <a:lnSpc>
                <a:spcPts val="9500"/>
              </a:lnSpc>
              <a:buFont typeface="Arial" panose="020B0604020202020204"/>
              <a:buChar char="•"/>
            </a:pPr>
            <a:r>
              <a:rPr lang="en-US" sz="3800">
                <a:solidFill>
                  <a:srgbClr val="231F20"/>
                </a:solidFill>
                <a:latin typeface="Open Sauce" panose="00000800000000000000"/>
              </a:rPr>
              <a:t>Manage risk effectively to maximize trading profits.</a:t>
            </a:r>
            <a:endParaRPr lang="en-US" sz="3800">
              <a:solidFill>
                <a:srgbClr val="231F20"/>
              </a:solidFill>
              <a:latin typeface="Open Sauce" panose="00000800000000000000"/>
            </a:endParaRPr>
          </a:p>
          <a:p>
            <a:pPr marL="820420" lvl="1" indent="-410210" algn="l">
              <a:lnSpc>
                <a:spcPts val="5700"/>
              </a:lnSpc>
              <a:buFont typeface="Arial" panose="020B0604020202020204"/>
              <a:buChar char="•"/>
            </a:pPr>
            <a:r>
              <a:rPr lang="en-US" sz="3800">
                <a:solidFill>
                  <a:srgbClr val="231F20"/>
                </a:solidFill>
                <a:latin typeface="Open Sauce" panose="00000800000000000000"/>
              </a:rPr>
              <a:t>Create a trading bot that automates trade execution based on the developed strategy.</a:t>
            </a:r>
            <a:endParaRPr lang="en-US" sz="3800">
              <a:solidFill>
                <a:srgbClr val="231F20"/>
              </a:solidFill>
              <a:latin typeface="Open Sauce" panose="00000800000000000000"/>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2035253">
            <a:off x="16556355" y="4102735"/>
            <a:ext cx="4265930" cy="763587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2"/>
            <a:stretch>
              <a:fillRect/>
            </a:stretch>
          </a:blipFill>
        </p:spPr>
      </p:sp>
      <p:sp>
        <p:nvSpPr>
          <p:cNvPr id="4" name="Freeform 4"/>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2"/>
            <a:stretch>
              <a:fillRect/>
            </a:stretch>
          </a:blipFill>
        </p:spPr>
      </p:sp>
      <p:sp>
        <p:nvSpPr>
          <p:cNvPr id="5" name="TextBox 5"/>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MODEL IMPLEMENTATION</a:t>
            </a:r>
            <a:endParaRPr lang="en-US" sz="9980" spc="978">
              <a:solidFill>
                <a:srgbClr val="231F20"/>
              </a:solidFill>
              <a:latin typeface="Oswald Bold" panose="00000800000000000000"/>
            </a:endParaRPr>
          </a:p>
        </p:txBody>
      </p:sp>
      <p:sp>
        <p:nvSpPr>
          <p:cNvPr id="6" name="TextBox 6"/>
          <p:cNvSpPr txBox="1"/>
          <p:nvPr/>
        </p:nvSpPr>
        <p:spPr>
          <a:xfrm>
            <a:off x="387489" y="1964342"/>
            <a:ext cx="17513023" cy="7935595"/>
          </a:xfrm>
          <a:prstGeom prst="rect">
            <a:avLst/>
          </a:prstGeom>
        </p:spPr>
        <p:txBody>
          <a:bodyPr lIns="0" tIns="0" rIns="0" bIns="0" rtlCol="0" anchor="t">
            <a:spAutoFit/>
          </a:bodyPr>
          <a:lstStyle/>
          <a:p>
            <a:pPr algn="just">
              <a:lnSpc>
                <a:spcPts val="4760"/>
              </a:lnSpc>
            </a:pPr>
            <a:r>
              <a:rPr lang="en-US" sz="3400">
                <a:solidFill>
                  <a:srgbClr val="231F20"/>
                </a:solidFill>
                <a:latin typeface="Canva Sans" panose="020B0503030501040103"/>
              </a:rPr>
              <a:t>Data Cleaning</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Handle Missing Data: Remove NaN values.</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Data Type Conversion: Convert data to appropriate formats.</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Preprocessing Function: Automate cleaning tasks.</a:t>
            </a:r>
            <a:endParaRPr lang="en-US" sz="3400">
              <a:solidFill>
                <a:srgbClr val="231F20"/>
              </a:solidFill>
              <a:latin typeface="Canva Sans" panose="020B0503030501040103"/>
            </a:endParaRPr>
          </a:p>
          <a:p>
            <a:pPr algn="just">
              <a:lnSpc>
                <a:spcPts val="4760"/>
              </a:lnSpc>
            </a:pPr>
            <a:endParaRPr lang="en-US" sz="3400">
              <a:solidFill>
                <a:srgbClr val="231F20"/>
              </a:solidFill>
              <a:latin typeface="Canva Sans" panose="020B0503030501040103"/>
            </a:endParaRPr>
          </a:p>
          <a:p>
            <a:pPr algn="just">
              <a:lnSpc>
                <a:spcPts val="4760"/>
              </a:lnSpc>
            </a:pPr>
            <a:r>
              <a:rPr lang="en-US" sz="3400">
                <a:solidFill>
                  <a:srgbClr val="231F20"/>
                </a:solidFill>
                <a:latin typeface="Canva Sans" panose="020B0503030501040103"/>
              </a:rPr>
              <a:t>Feature Engineering</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Technical Indicators: Generate EMA, MACD, RSI</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Sentiment Analysis: Calculate sentiment scores from news headlines/articles.</a:t>
            </a:r>
            <a:endParaRPr lang="en-US" sz="3400">
              <a:solidFill>
                <a:srgbClr val="231F20"/>
              </a:solidFill>
              <a:latin typeface="Canva Sans" panose="020B0503030501040103"/>
            </a:endParaRPr>
          </a:p>
          <a:p>
            <a:pPr algn="just">
              <a:lnSpc>
                <a:spcPts val="4760"/>
              </a:lnSpc>
            </a:pPr>
            <a:endParaRPr lang="en-US" sz="3400">
              <a:solidFill>
                <a:srgbClr val="231F20"/>
              </a:solidFill>
              <a:latin typeface="Canva Sans" panose="020B0503030501040103"/>
            </a:endParaRPr>
          </a:p>
          <a:p>
            <a:pPr algn="just">
              <a:lnSpc>
                <a:spcPts val="4760"/>
              </a:lnSpc>
            </a:pPr>
            <a:r>
              <a:rPr lang="en-US" sz="3400">
                <a:solidFill>
                  <a:srgbClr val="231F20"/>
                </a:solidFill>
                <a:latin typeface="Canva Sans" panose="020B0503030501040103"/>
              </a:rPr>
              <a:t>Model Training</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Data Preparation: Select features and split into training, validation, and test sets.</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Scaling and Standardization: Apply MinMax scaling and standardize features.</a:t>
            </a:r>
            <a:endParaRPr lang="en-US" sz="3400">
              <a:solidFill>
                <a:srgbClr val="231F20"/>
              </a:solidFill>
              <a:latin typeface="Canva Sans" panose="020B0503030501040103"/>
            </a:endParaRPr>
          </a:p>
          <a:p>
            <a:pPr algn="just">
              <a:lnSpc>
                <a:spcPts val="4760"/>
              </a:lnSpc>
            </a:pPr>
            <a:endParaRPr lang="en-US" sz="3400">
              <a:solidFill>
                <a:srgbClr val="231F20"/>
              </a:solidFill>
              <a:latin typeface="Canva Sans" panose="020B0503030501040103"/>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876800" y="1562100"/>
            <a:ext cx="8712835" cy="8751570"/>
          </a:xfrm>
          <a:prstGeom prst="rect">
            <a:avLst/>
          </a:prstGeom>
        </p:spPr>
      </p:pic>
      <p:sp>
        <p:nvSpPr>
          <p:cNvPr id="3" name="Text Box 2"/>
          <p:cNvSpPr txBox="1"/>
          <p:nvPr/>
        </p:nvSpPr>
        <p:spPr>
          <a:xfrm>
            <a:off x="26035" y="3810"/>
            <a:ext cx="18262600" cy="1611630"/>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MODEL IMPLEMENTATION</a:t>
            </a:r>
            <a:endParaRPr lang="en-US" sz="9980" spc="978">
              <a:solidFill>
                <a:srgbClr val="231F20"/>
              </a:solidFill>
              <a:latin typeface="Oswald Bold" panose="00000800000000000000"/>
              <a:sym typeface="+mn-ea"/>
            </a:endParaRPr>
          </a:p>
        </p:txBody>
      </p:sp>
      <p:sp>
        <p:nvSpPr>
          <p:cNvPr id="4" name="Rectangles 3"/>
          <p:cNvSpPr/>
          <p:nvPr/>
        </p:nvSpPr>
        <p:spPr>
          <a:xfrm>
            <a:off x="14097000" y="3672205"/>
            <a:ext cx="314325" cy="3282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nvSpPr>
        <p:spPr>
          <a:xfrm>
            <a:off x="14097000" y="4533900"/>
            <a:ext cx="314325" cy="328295"/>
          </a:xfrm>
          <a:prstGeom prst="rect">
            <a:avLst/>
          </a:prstGeom>
          <a:solidFill>
            <a:schemeClr val="accent3">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14630400" y="3646170"/>
            <a:ext cx="6604635" cy="421640"/>
          </a:xfrm>
          <a:prstGeom prst="rect">
            <a:avLst/>
          </a:prstGeom>
          <a:noFill/>
        </p:spPr>
        <p:txBody>
          <a:bodyPr wrap="square" rtlCol="0">
            <a:noAutofit/>
          </a:bodyPr>
          <a:p>
            <a:r>
              <a:rPr lang="en-US" sz="3200"/>
              <a:t>Actual</a:t>
            </a:r>
            <a:endParaRPr lang="en-US" sz="3200"/>
          </a:p>
        </p:txBody>
      </p:sp>
      <p:sp>
        <p:nvSpPr>
          <p:cNvPr id="7" name="Text Box 6"/>
          <p:cNvSpPr txBox="1"/>
          <p:nvPr/>
        </p:nvSpPr>
        <p:spPr>
          <a:xfrm flipH="1">
            <a:off x="14630400" y="4533900"/>
            <a:ext cx="2385695" cy="647065"/>
          </a:xfrm>
          <a:prstGeom prst="rect">
            <a:avLst/>
          </a:prstGeom>
          <a:noFill/>
        </p:spPr>
        <p:txBody>
          <a:bodyPr wrap="square" rtlCol="0" anchor="t">
            <a:noAutofit/>
          </a:bodyPr>
          <a:p>
            <a:r>
              <a:rPr lang="en-US" sz="3200">
                <a:sym typeface="+mn-ea"/>
              </a:rPr>
              <a:t>Predicted</a:t>
            </a:r>
            <a:endParaRPr lang="en-US" sz="3200">
              <a:sym typeface="+mn-ea"/>
            </a:endParaRPr>
          </a:p>
        </p:txBody>
      </p:sp>
      <p:sp>
        <p:nvSpPr>
          <p:cNvPr id="8" name="Text Box 7"/>
          <p:cNvSpPr txBox="1"/>
          <p:nvPr/>
        </p:nvSpPr>
        <p:spPr>
          <a:xfrm>
            <a:off x="247650" y="3420110"/>
            <a:ext cx="4496435" cy="1372870"/>
          </a:xfrm>
          <a:prstGeom prst="rect">
            <a:avLst/>
          </a:prstGeom>
          <a:noFill/>
        </p:spPr>
        <p:txBody>
          <a:bodyPr wrap="square" rtlCol="0">
            <a:noAutofit/>
          </a:bodyPr>
          <a:p>
            <a:endParaRPr lang="en-US"/>
          </a:p>
        </p:txBody>
      </p:sp>
      <p:sp>
        <p:nvSpPr>
          <p:cNvPr id="9" name="Text Box 8"/>
          <p:cNvSpPr txBox="1"/>
          <p:nvPr/>
        </p:nvSpPr>
        <p:spPr>
          <a:xfrm>
            <a:off x="25400" y="1915795"/>
            <a:ext cx="4850765" cy="1053465"/>
          </a:xfrm>
          <a:prstGeom prst="rect">
            <a:avLst/>
          </a:prstGeom>
          <a:noFill/>
        </p:spPr>
        <p:txBody>
          <a:bodyPr wrap="square" rtlCol="0">
            <a:noAutofit/>
          </a:bodyPr>
          <a:p>
            <a:r>
              <a:rPr lang="en-US" sz="3600"/>
              <a:t>Model Performance on unseen data(93% accuracy on unseen data)</a:t>
            </a:r>
            <a:endParaRPr lang="en-US" sz="3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55245"/>
            <a:ext cx="18148935" cy="240474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DEVELOPMENT OF TRADING STRATEGY</a:t>
            </a:r>
            <a:endParaRPr lang="en-US" sz="9980" spc="978">
              <a:solidFill>
                <a:srgbClr val="231F20"/>
              </a:solidFill>
              <a:latin typeface="Oswald Bold" panose="00000800000000000000"/>
              <a:sym typeface="+mn-ea"/>
            </a:endParaRPr>
          </a:p>
        </p:txBody>
      </p:sp>
      <p:sp>
        <p:nvSpPr>
          <p:cNvPr id="3" name="Text Box 2"/>
          <p:cNvSpPr txBox="1"/>
          <p:nvPr/>
        </p:nvSpPr>
        <p:spPr>
          <a:xfrm>
            <a:off x="1086485" y="4239895"/>
            <a:ext cx="15131415" cy="1195705"/>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sz="3600"/>
              <a:t>Based on our models predictions we found using EMA Crossover, MACD Crossover and RSI gave us the most profit after backtesting(profit of 43.1%)</a:t>
            </a:r>
            <a:endParaRPr lang="en-US" sz="3600"/>
          </a:p>
          <a:p>
            <a:pPr marL="285750" indent="-285750">
              <a:lnSpc>
                <a:spcPct val="150000"/>
              </a:lnSpc>
              <a:buFont typeface="Arial" panose="020B0604020202020204" pitchFamily="34" charset="0"/>
              <a:buChar char="•"/>
            </a:pPr>
            <a:r>
              <a:rPr lang="en-US" sz="3600"/>
              <a:t>Achieved profits of 43.1% after a years worth of backtesting showing that the strategy was a profitable one.</a:t>
            </a:r>
            <a:endParaRPr lang="en-US" sz="3600"/>
          </a:p>
          <a:p>
            <a:pPr marL="285750" indent="-285750">
              <a:lnSpc>
                <a:spcPct val="150000"/>
              </a:lnSpc>
              <a:buFont typeface="Arial" panose="020B0604020202020204" pitchFamily="34" charset="0"/>
              <a:buChar char="•"/>
            </a:pPr>
            <a:r>
              <a:rPr lang="en-US" sz="3600"/>
              <a:t>Thousands of trades implemented over a year but this wont be noticeable as it is would all be autonomously done by the bot</a:t>
            </a:r>
            <a:endParaRPr lang="en-US" sz="3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final chart"/>
          <p:cNvPicPr>
            <a:picLocks noChangeAspect="1"/>
          </p:cNvPicPr>
          <p:nvPr/>
        </p:nvPicPr>
        <p:blipFill>
          <a:blip r:embed="rId1"/>
          <a:stretch>
            <a:fillRect/>
          </a:stretch>
        </p:blipFill>
        <p:spPr>
          <a:xfrm>
            <a:off x="152400" y="2857500"/>
            <a:ext cx="17978755" cy="5859780"/>
          </a:xfrm>
          <a:prstGeom prst="rect">
            <a:avLst/>
          </a:prstGeom>
        </p:spPr>
      </p:pic>
      <p:sp>
        <p:nvSpPr>
          <p:cNvPr id="3" name="Text Box 2"/>
          <p:cNvSpPr txBox="1"/>
          <p:nvPr/>
        </p:nvSpPr>
        <p:spPr>
          <a:xfrm>
            <a:off x="390525" y="154940"/>
            <a:ext cx="17269460" cy="2375535"/>
          </a:xfrm>
          <a:prstGeom prst="rect">
            <a:avLst/>
          </a:prstGeom>
          <a:noFill/>
        </p:spPr>
        <p:txBody>
          <a:bodyPr wrap="square" rtlCol="0" anchor="t">
            <a:noAutofit/>
          </a:bodyPr>
          <a:p>
            <a:pPr algn="ctr">
              <a:lnSpc>
                <a:spcPts val="13775"/>
              </a:lnSpc>
            </a:pPr>
            <a:r>
              <a:rPr lang="en-US" sz="8000" spc="978">
                <a:solidFill>
                  <a:srgbClr val="231F20"/>
                </a:solidFill>
                <a:latin typeface="Oswald Bold" panose="00000800000000000000"/>
                <a:sym typeface="+mn-ea"/>
              </a:rPr>
              <a:t>FINAL CANDLE STICKS CHART</a:t>
            </a:r>
            <a:endParaRPr lang="en-US" sz="8000" spc="978">
              <a:solidFill>
                <a:srgbClr val="231F20"/>
              </a:solidFill>
              <a:latin typeface="Oswald Bold" panose="0000080000000000000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
              <a:alphaModFix amt="30000"/>
            </a:blip>
            <a:stretch>
              <a:fillRect/>
            </a:stretch>
          </a:blipFill>
        </p:spPr>
      </p:sp>
      <p:sp>
        <p:nvSpPr>
          <p:cNvPr id="3" name="Freeform 3"/>
          <p:cNvSpPr/>
          <p:nvPr/>
        </p:nvSpPr>
        <p:spPr>
          <a:xfrm>
            <a:off x="1808700" y="1808932"/>
            <a:ext cx="14670600" cy="7716068"/>
          </a:xfrm>
          <a:custGeom>
            <a:avLst/>
            <a:gdLst/>
            <a:ahLst/>
            <a:cxnLst/>
            <a:rect l="l" t="t" r="r" b="b"/>
            <a:pathLst>
              <a:path w="14670600" h="7716068">
                <a:moveTo>
                  <a:pt x="0" y="0"/>
                </a:moveTo>
                <a:lnTo>
                  <a:pt x="14670600" y="0"/>
                </a:lnTo>
                <a:lnTo>
                  <a:pt x="14670600" y="7716068"/>
                </a:lnTo>
                <a:lnTo>
                  <a:pt x="0" y="7716068"/>
                </a:lnTo>
                <a:lnTo>
                  <a:pt x="0" y="0"/>
                </a:lnTo>
                <a:close/>
              </a:path>
            </a:pathLst>
          </a:custGeom>
          <a:blipFill>
            <a:blip r:embed="rId2"/>
            <a:stretch>
              <a:fillRect/>
            </a:stretch>
          </a:blipFill>
        </p:spPr>
      </p:sp>
      <p:sp>
        <p:nvSpPr>
          <p:cNvPr id="4" name="TextBox 4"/>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BACKTESTING RESULTS</a:t>
            </a:r>
            <a:endParaRPr lang="en-US" sz="9980" spc="978">
              <a:solidFill>
                <a:srgbClr val="231F20"/>
              </a:solidFill>
              <a:latin typeface="Oswald Bold" panose="00000800000000000000"/>
            </a:endParaRPr>
          </a:p>
        </p:txBody>
      </p:sp>
      <p:sp>
        <p:nvSpPr>
          <p:cNvPr id="5" name="Rectangles 4"/>
          <p:cNvSpPr/>
          <p:nvPr/>
        </p:nvSpPr>
        <p:spPr>
          <a:xfrm>
            <a:off x="2971800" y="2324100"/>
            <a:ext cx="2971800" cy="14478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3594100" y="2330450"/>
            <a:ext cx="2375535" cy="1186180"/>
          </a:xfrm>
          <a:prstGeom prst="rect">
            <a:avLst/>
          </a:prstGeom>
          <a:noFill/>
        </p:spPr>
        <p:txBody>
          <a:bodyPr wrap="square" rtlCol="0">
            <a:noAutofit/>
          </a:bodyPr>
          <a:p>
            <a:r>
              <a:rPr lang="en-US" sz="8800"/>
              <a:t>0.65</a:t>
            </a:r>
            <a:endParaRPr lang="en-US" sz="880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92710"/>
            <a:ext cx="18239105" cy="20847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DEVELOPMENT OF BOT</a:t>
            </a:r>
            <a:endParaRPr lang="en-US" sz="9980" spc="978">
              <a:solidFill>
                <a:srgbClr val="231F20"/>
              </a:solidFill>
              <a:latin typeface="Oswald Bold" panose="00000800000000000000"/>
              <a:sym typeface="+mn-ea"/>
            </a:endParaRPr>
          </a:p>
        </p:txBody>
      </p:sp>
      <p:sp>
        <p:nvSpPr>
          <p:cNvPr id="3" name="Text Box 2"/>
          <p:cNvSpPr txBox="1"/>
          <p:nvPr/>
        </p:nvSpPr>
        <p:spPr>
          <a:xfrm>
            <a:off x="6350" y="2011045"/>
            <a:ext cx="18239105" cy="233172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sz="3600"/>
              <a:t>Expert Advisors (EAs) are programs that run on a trading platform, used to monitor and trade financial markets using algorithms.</a:t>
            </a:r>
            <a:endParaRPr lang="en-US" sz="3600"/>
          </a:p>
          <a:p>
            <a:pPr marL="285750" indent="-285750">
              <a:lnSpc>
                <a:spcPct val="150000"/>
              </a:lnSpc>
              <a:buFont typeface="Arial" panose="020B0604020202020204" pitchFamily="34" charset="0"/>
              <a:buChar char="•"/>
            </a:pPr>
            <a:r>
              <a:rPr lang="en-US" sz="3600"/>
              <a:t>Using python, due to extensive libraries for integrating with the trading platform and for implementing our indicator calculations(TALIB, METATRADER 5)</a:t>
            </a:r>
            <a:endParaRPr lang="en-US" sz="3600"/>
          </a:p>
          <a:p>
            <a:pPr marL="285750" indent="-285750">
              <a:lnSpc>
                <a:spcPct val="150000"/>
              </a:lnSpc>
              <a:buFont typeface="Arial" panose="020B0604020202020204" pitchFamily="34" charset="0"/>
              <a:buChar char="•"/>
            </a:pPr>
            <a:r>
              <a:rPr lang="en-US" sz="3600"/>
              <a:t>Metatrader 5 as the trading platform, due to easy integration with python</a:t>
            </a:r>
            <a:endParaRPr lang="en-US" sz="3600"/>
          </a:p>
          <a:p>
            <a:pPr marL="285750" indent="-285750">
              <a:lnSpc>
                <a:spcPct val="150000"/>
              </a:lnSpc>
              <a:buFont typeface="Arial" panose="020B0604020202020204" pitchFamily="34" charset="0"/>
              <a:buChar char="•"/>
            </a:pPr>
            <a:r>
              <a:rPr lang="en-US" sz="3600"/>
              <a:t>IC Markets as the Broker</a:t>
            </a:r>
            <a:endParaRPr lang="en-US"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92710"/>
            <a:ext cx="18239105" cy="20847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Libraries Used</a:t>
            </a:r>
            <a:endParaRPr lang="en-US" sz="9980" spc="978">
              <a:solidFill>
                <a:srgbClr val="231F20"/>
              </a:solidFill>
              <a:latin typeface="Oswald Bold" panose="00000800000000000000"/>
              <a:sym typeface="+mn-ea"/>
            </a:endParaRPr>
          </a:p>
        </p:txBody>
      </p:sp>
      <p:sp>
        <p:nvSpPr>
          <p:cNvPr id="3" name="Text Box 2"/>
          <p:cNvSpPr txBox="1"/>
          <p:nvPr/>
        </p:nvSpPr>
        <p:spPr>
          <a:xfrm>
            <a:off x="6350" y="2011045"/>
            <a:ext cx="18239105" cy="233172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sz="3600"/>
              <a:t>TA Lib for applying technical indicators</a:t>
            </a:r>
            <a:endParaRPr lang="en-US" sz="3600"/>
          </a:p>
          <a:p>
            <a:pPr marL="285750" indent="-285750">
              <a:lnSpc>
                <a:spcPct val="150000"/>
              </a:lnSpc>
              <a:buFont typeface="Arial" panose="020B0604020202020204" pitchFamily="34" charset="0"/>
              <a:buChar char="•"/>
            </a:pPr>
            <a:r>
              <a:rPr lang="en-US" sz="3600"/>
              <a:t>Tkinter for Graphical User Interface</a:t>
            </a:r>
            <a:endParaRPr lang="en-US" sz="3600"/>
          </a:p>
          <a:p>
            <a:pPr marL="285750" indent="-285750">
              <a:lnSpc>
                <a:spcPct val="150000"/>
              </a:lnSpc>
              <a:buFont typeface="Arial" panose="020B0604020202020204" pitchFamily="34" charset="0"/>
              <a:buChar char="•"/>
            </a:pPr>
            <a:r>
              <a:rPr lang="en-US" sz="3600"/>
              <a:t>Metatrader for integrating with Broker(Sending Signals and Retrieving Account Information)</a:t>
            </a:r>
            <a:endParaRPr lang="en-US" sz="3600"/>
          </a:p>
          <a:p>
            <a:pPr marL="285750" indent="-285750">
              <a:lnSpc>
                <a:spcPct val="150000"/>
              </a:lnSpc>
              <a:buFont typeface="Arial" panose="020B0604020202020204" pitchFamily="34" charset="0"/>
              <a:buChar char="•"/>
            </a:pPr>
            <a:r>
              <a:rPr lang="en-US" sz="3600"/>
              <a:t>PRAW for getting sentiment from reddit for sentiment analysis	</a:t>
            </a:r>
            <a:endParaRPr lang="en-US" sz="3600"/>
          </a:p>
          <a:p>
            <a:pPr marL="285750" indent="-285750">
              <a:lnSpc>
                <a:spcPct val="150000"/>
              </a:lnSpc>
              <a:buFont typeface="Arial" panose="020B0604020202020204" pitchFamily="34" charset="0"/>
              <a:buChar char="•"/>
            </a:pPr>
            <a:r>
              <a:rPr lang="en-US" sz="3600"/>
              <a:t>TextBlob for sentiment analysis before replacing with our model</a:t>
            </a:r>
            <a:endParaRPr lang="en-US" sz="3600"/>
          </a:p>
          <a:p>
            <a:pPr marL="285750" indent="-285750">
              <a:lnSpc>
                <a:spcPct val="150000"/>
              </a:lnSpc>
              <a:buFont typeface="Arial" panose="020B0604020202020204" pitchFamily="34" charset="0"/>
              <a:buChar char="•"/>
            </a:pPr>
            <a:r>
              <a:rPr lang="en-US" sz="3600"/>
              <a:t>Pandas for handling candlestick data</a:t>
            </a:r>
            <a:endParaRPr lang="en-US"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alphaModFix amt="29000"/>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4980992" y="1036994"/>
            <a:ext cx="7416941" cy="1683727"/>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CONTENT</a:t>
            </a:r>
            <a:endParaRPr lang="en-US" sz="9980" spc="978">
              <a:solidFill>
                <a:srgbClr val="231F20"/>
              </a:solidFill>
              <a:latin typeface="Oswald Bold" panose="00000800000000000000"/>
            </a:endParaRPr>
          </a:p>
        </p:txBody>
      </p:sp>
      <p:sp>
        <p:nvSpPr>
          <p:cNvPr id="4" name="Freeform 4"/>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75239" y="3636907"/>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01</a:t>
            </a:r>
            <a:endParaRPr lang="en-US" sz="4530">
              <a:solidFill>
                <a:srgbClr val="363636"/>
              </a:solidFill>
              <a:latin typeface="Oswald Bold" panose="00000800000000000000"/>
            </a:endParaRPr>
          </a:p>
        </p:txBody>
      </p:sp>
      <p:sp>
        <p:nvSpPr>
          <p:cNvPr id="6" name="TextBox 6"/>
          <p:cNvSpPr txBox="1"/>
          <p:nvPr/>
        </p:nvSpPr>
        <p:spPr>
          <a:xfrm>
            <a:off x="775239" y="4762139"/>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02</a:t>
            </a:r>
            <a:endParaRPr lang="en-US" sz="4530">
              <a:solidFill>
                <a:srgbClr val="363636"/>
              </a:solidFill>
              <a:latin typeface="Oswald Bold" panose="00000800000000000000"/>
            </a:endParaRPr>
          </a:p>
        </p:txBody>
      </p:sp>
      <p:sp>
        <p:nvSpPr>
          <p:cNvPr id="7" name="TextBox 7"/>
          <p:cNvSpPr txBox="1"/>
          <p:nvPr/>
        </p:nvSpPr>
        <p:spPr>
          <a:xfrm>
            <a:off x="775239" y="5815656"/>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03</a:t>
            </a:r>
            <a:endParaRPr lang="en-US" sz="4530">
              <a:solidFill>
                <a:srgbClr val="363636"/>
              </a:solidFill>
              <a:latin typeface="Oswald Bold" panose="00000800000000000000"/>
            </a:endParaRPr>
          </a:p>
        </p:txBody>
      </p:sp>
      <p:sp>
        <p:nvSpPr>
          <p:cNvPr id="8" name="TextBox 8"/>
          <p:cNvSpPr txBox="1"/>
          <p:nvPr/>
        </p:nvSpPr>
        <p:spPr>
          <a:xfrm>
            <a:off x="775239" y="6940888"/>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04</a:t>
            </a:r>
            <a:endParaRPr lang="en-US" sz="4530">
              <a:solidFill>
                <a:srgbClr val="363636"/>
              </a:solidFill>
              <a:latin typeface="Oswald Bold" panose="00000800000000000000"/>
            </a:endParaRPr>
          </a:p>
        </p:txBody>
      </p:sp>
      <p:sp>
        <p:nvSpPr>
          <p:cNvPr id="9" name="TextBox 9"/>
          <p:cNvSpPr txBox="1"/>
          <p:nvPr/>
        </p:nvSpPr>
        <p:spPr>
          <a:xfrm>
            <a:off x="775239" y="8065449"/>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05</a:t>
            </a:r>
            <a:endParaRPr lang="en-US" sz="4530">
              <a:solidFill>
                <a:srgbClr val="363636"/>
              </a:solidFill>
              <a:latin typeface="Oswald Bold" panose="00000800000000000000"/>
            </a:endParaRPr>
          </a:p>
        </p:txBody>
      </p:sp>
      <p:sp>
        <p:nvSpPr>
          <p:cNvPr id="10" name="TextBox 10"/>
          <p:cNvSpPr txBox="1"/>
          <p:nvPr/>
        </p:nvSpPr>
        <p:spPr>
          <a:xfrm>
            <a:off x="2425297" y="3681468"/>
            <a:ext cx="6142583" cy="529165"/>
          </a:xfrm>
          <a:prstGeom prst="rect">
            <a:avLst/>
          </a:prstGeom>
        </p:spPr>
        <p:txBody>
          <a:bodyPr lIns="0" tIns="0" rIns="0" bIns="0" rtlCol="0" anchor="t">
            <a:spAutoFit/>
          </a:bodyPr>
          <a:lstStyle/>
          <a:p>
            <a:pPr algn="l">
              <a:lnSpc>
                <a:spcPts val="4280"/>
              </a:lnSpc>
            </a:pPr>
            <a:r>
              <a:rPr lang="en-US" sz="3100" spc="303">
                <a:solidFill>
                  <a:srgbClr val="231F20"/>
                </a:solidFill>
                <a:latin typeface="DM Sans Bold"/>
              </a:rPr>
              <a:t>INTRODUCTION</a:t>
            </a:r>
            <a:endParaRPr lang="en-US" sz="3100" spc="303">
              <a:solidFill>
                <a:srgbClr val="231F20"/>
              </a:solidFill>
              <a:latin typeface="DM Sans Bold"/>
            </a:endParaRPr>
          </a:p>
        </p:txBody>
      </p:sp>
      <p:sp>
        <p:nvSpPr>
          <p:cNvPr id="11" name="TextBox 11"/>
          <p:cNvSpPr txBox="1"/>
          <p:nvPr/>
        </p:nvSpPr>
        <p:spPr>
          <a:xfrm>
            <a:off x="2425297" y="4850342"/>
            <a:ext cx="6446105" cy="529165"/>
          </a:xfrm>
          <a:prstGeom prst="rect">
            <a:avLst/>
          </a:prstGeom>
        </p:spPr>
        <p:txBody>
          <a:bodyPr lIns="0" tIns="0" rIns="0" bIns="0" rtlCol="0" anchor="t">
            <a:spAutoFit/>
          </a:bodyPr>
          <a:lstStyle/>
          <a:p>
            <a:pPr algn="l">
              <a:lnSpc>
                <a:spcPts val="4280"/>
              </a:lnSpc>
            </a:pPr>
            <a:r>
              <a:rPr lang="en-US" sz="3100" spc="303">
                <a:solidFill>
                  <a:srgbClr val="231F20"/>
                </a:solidFill>
                <a:latin typeface="DM Sans Bold"/>
              </a:rPr>
              <a:t>PROBLEM STATEMENT</a:t>
            </a:r>
            <a:endParaRPr lang="en-US" sz="3100" spc="303">
              <a:solidFill>
                <a:srgbClr val="231F20"/>
              </a:solidFill>
              <a:latin typeface="DM Sans Bold"/>
            </a:endParaRPr>
          </a:p>
        </p:txBody>
      </p:sp>
      <p:sp>
        <p:nvSpPr>
          <p:cNvPr id="12" name="TextBox 12"/>
          <p:cNvSpPr txBox="1"/>
          <p:nvPr/>
        </p:nvSpPr>
        <p:spPr>
          <a:xfrm>
            <a:off x="2415772" y="5860217"/>
            <a:ext cx="6142583" cy="529165"/>
          </a:xfrm>
          <a:prstGeom prst="rect">
            <a:avLst/>
          </a:prstGeom>
        </p:spPr>
        <p:txBody>
          <a:bodyPr lIns="0" tIns="0" rIns="0" bIns="0" rtlCol="0" anchor="t">
            <a:spAutoFit/>
          </a:bodyPr>
          <a:lstStyle/>
          <a:p>
            <a:pPr marL="0" lvl="0" indent="0" algn="l">
              <a:lnSpc>
                <a:spcPts val="4280"/>
              </a:lnSpc>
              <a:spcBef>
                <a:spcPct val="0"/>
              </a:spcBef>
            </a:pPr>
            <a:r>
              <a:rPr lang="en-US" sz="3100" spc="303">
                <a:solidFill>
                  <a:srgbClr val="231F20"/>
                </a:solidFill>
                <a:latin typeface="DM Sans Bold"/>
              </a:rPr>
              <a:t>SIGNIFICANCE OF PROJECT</a:t>
            </a:r>
            <a:endParaRPr lang="en-US" sz="3100" spc="303">
              <a:solidFill>
                <a:srgbClr val="231F20"/>
              </a:solidFill>
              <a:latin typeface="DM Sans Bold"/>
            </a:endParaRPr>
          </a:p>
        </p:txBody>
      </p:sp>
      <p:sp>
        <p:nvSpPr>
          <p:cNvPr id="13" name="TextBox 13"/>
          <p:cNvSpPr txBox="1"/>
          <p:nvPr/>
        </p:nvSpPr>
        <p:spPr>
          <a:xfrm>
            <a:off x="2415772" y="6985449"/>
            <a:ext cx="6446105" cy="529165"/>
          </a:xfrm>
          <a:prstGeom prst="rect">
            <a:avLst/>
          </a:prstGeom>
        </p:spPr>
        <p:txBody>
          <a:bodyPr lIns="0" tIns="0" rIns="0" bIns="0" rtlCol="0" anchor="t">
            <a:spAutoFit/>
          </a:bodyPr>
          <a:lstStyle/>
          <a:p>
            <a:pPr marL="0" lvl="0" indent="0" algn="l">
              <a:lnSpc>
                <a:spcPts val="4280"/>
              </a:lnSpc>
              <a:spcBef>
                <a:spcPct val="0"/>
              </a:spcBef>
            </a:pPr>
            <a:r>
              <a:rPr lang="en-US" sz="3100" spc="303">
                <a:solidFill>
                  <a:srgbClr val="231F20"/>
                </a:solidFill>
                <a:latin typeface="DM Sans Bold"/>
              </a:rPr>
              <a:t>OBJECTIVES AND SCOPE</a:t>
            </a:r>
            <a:endParaRPr lang="en-US" sz="3100" spc="303">
              <a:solidFill>
                <a:srgbClr val="231F20"/>
              </a:solidFill>
              <a:latin typeface="DM Sans Bold"/>
            </a:endParaRPr>
          </a:p>
        </p:txBody>
      </p:sp>
      <p:sp>
        <p:nvSpPr>
          <p:cNvPr id="14" name="TextBox 14"/>
          <p:cNvSpPr txBox="1"/>
          <p:nvPr/>
        </p:nvSpPr>
        <p:spPr>
          <a:xfrm>
            <a:off x="2415772" y="8110010"/>
            <a:ext cx="6446105" cy="529165"/>
          </a:xfrm>
          <a:prstGeom prst="rect">
            <a:avLst/>
          </a:prstGeom>
        </p:spPr>
        <p:txBody>
          <a:bodyPr lIns="0" tIns="0" rIns="0" bIns="0" rtlCol="0" anchor="t">
            <a:spAutoFit/>
          </a:bodyPr>
          <a:lstStyle/>
          <a:p>
            <a:pPr marL="0" lvl="0" indent="0" algn="l">
              <a:lnSpc>
                <a:spcPts val="4280"/>
              </a:lnSpc>
              <a:spcBef>
                <a:spcPct val="0"/>
              </a:spcBef>
            </a:pPr>
            <a:r>
              <a:rPr lang="en-US" sz="3100" spc="303">
                <a:solidFill>
                  <a:srgbClr val="231F20"/>
                </a:solidFill>
                <a:latin typeface="DM Sans Bold"/>
              </a:rPr>
              <a:t>LITERATURE REVIEW</a:t>
            </a:r>
            <a:endParaRPr lang="en-US" sz="3100" spc="303">
              <a:solidFill>
                <a:srgbClr val="231F20"/>
              </a:solidFill>
              <a:latin typeface="DM Sans Bold"/>
            </a:endParaRPr>
          </a:p>
        </p:txBody>
      </p:sp>
      <p:sp>
        <p:nvSpPr>
          <p:cNvPr id="15" name="TextBox 15"/>
          <p:cNvSpPr txBox="1"/>
          <p:nvPr/>
        </p:nvSpPr>
        <p:spPr>
          <a:xfrm>
            <a:off x="8871402" y="3605729"/>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06</a:t>
            </a:r>
            <a:endParaRPr lang="en-US" sz="4530">
              <a:solidFill>
                <a:srgbClr val="363636"/>
              </a:solidFill>
              <a:latin typeface="Oswald Bold" panose="00000800000000000000"/>
            </a:endParaRPr>
          </a:p>
        </p:txBody>
      </p:sp>
      <p:sp>
        <p:nvSpPr>
          <p:cNvPr id="16" name="TextBox 16"/>
          <p:cNvSpPr txBox="1"/>
          <p:nvPr/>
        </p:nvSpPr>
        <p:spPr>
          <a:xfrm>
            <a:off x="8871402" y="4730961"/>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07</a:t>
            </a:r>
            <a:endParaRPr lang="en-US" sz="4530">
              <a:solidFill>
                <a:srgbClr val="363636"/>
              </a:solidFill>
              <a:latin typeface="Oswald Bold" panose="00000800000000000000"/>
            </a:endParaRPr>
          </a:p>
        </p:txBody>
      </p:sp>
      <p:sp>
        <p:nvSpPr>
          <p:cNvPr id="17" name="TextBox 17"/>
          <p:cNvSpPr txBox="1"/>
          <p:nvPr/>
        </p:nvSpPr>
        <p:spPr>
          <a:xfrm>
            <a:off x="8871402" y="5784478"/>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08</a:t>
            </a:r>
            <a:endParaRPr lang="en-US" sz="4530">
              <a:solidFill>
                <a:srgbClr val="363636"/>
              </a:solidFill>
              <a:latin typeface="Oswald Bold" panose="00000800000000000000"/>
            </a:endParaRPr>
          </a:p>
        </p:txBody>
      </p:sp>
      <p:sp>
        <p:nvSpPr>
          <p:cNvPr id="18" name="TextBox 18"/>
          <p:cNvSpPr txBox="1"/>
          <p:nvPr/>
        </p:nvSpPr>
        <p:spPr>
          <a:xfrm>
            <a:off x="8871402" y="6909710"/>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09</a:t>
            </a:r>
            <a:endParaRPr lang="en-US" sz="4530">
              <a:solidFill>
                <a:srgbClr val="363636"/>
              </a:solidFill>
              <a:latin typeface="Oswald Bold" panose="00000800000000000000"/>
            </a:endParaRPr>
          </a:p>
        </p:txBody>
      </p:sp>
      <p:sp>
        <p:nvSpPr>
          <p:cNvPr id="19" name="TextBox 19"/>
          <p:cNvSpPr txBox="1"/>
          <p:nvPr/>
        </p:nvSpPr>
        <p:spPr>
          <a:xfrm>
            <a:off x="8871402" y="8034271"/>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10</a:t>
            </a:r>
            <a:endParaRPr lang="en-US" sz="4530">
              <a:solidFill>
                <a:srgbClr val="363636"/>
              </a:solidFill>
              <a:latin typeface="Oswald Bold" panose="00000800000000000000"/>
            </a:endParaRPr>
          </a:p>
        </p:txBody>
      </p:sp>
      <p:sp>
        <p:nvSpPr>
          <p:cNvPr id="20" name="TextBox 20"/>
          <p:cNvSpPr txBox="1"/>
          <p:nvPr/>
        </p:nvSpPr>
        <p:spPr>
          <a:xfrm>
            <a:off x="10521461" y="3650290"/>
            <a:ext cx="6142583" cy="529165"/>
          </a:xfrm>
          <a:prstGeom prst="rect">
            <a:avLst/>
          </a:prstGeom>
        </p:spPr>
        <p:txBody>
          <a:bodyPr lIns="0" tIns="0" rIns="0" bIns="0" rtlCol="0" anchor="t">
            <a:spAutoFit/>
          </a:bodyPr>
          <a:lstStyle/>
          <a:p>
            <a:pPr algn="l">
              <a:lnSpc>
                <a:spcPts val="4280"/>
              </a:lnSpc>
            </a:pPr>
            <a:r>
              <a:rPr lang="en-US" sz="3100" spc="303">
                <a:solidFill>
                  <a:srgbClr val="231F20"/>
                </a:solidFill>
                <a:latin typeface="DM Sans Bold"/>
              </a:rPr>
              <a:t>ENGINEERING SOLUTION</a:t>
            </a:r>
            <a:endParaRPr lang="en-US" sz="3100" spc="303">
              <a:solidFill>
                <a:srgbClr val="231F20"/>
              </a:solidFill>
              <a:latin typeface="DM Sans Bold"/>
            </a:endParaRPr>
          </a:p>
        </p:txBody>
      </p:sp>
      <p:sp>
        <p:nvSpPr>
          <p:cNvPr id="21" name="TextBox 21"/>
          <p:cNvSpPr txBox="1"/>
          <p:nvPr/>
        </p:nvSpPr>
        <p:spPr>
          <a:xfrm>
            <a:off x="10522831" y="4720775"/>
            <a:ext cx="7577944" cy="812214"/>
          </a:xfrm>
          <a:prstGeom prst="rect">
            <a:avLst/>
          </a:prstGeom>
        </p:spPr>
        <p:txBody>
          <a:bodyPr lIns="0" tIns="0" rIns="0" bIns="0" rtlCol="0" anchor="t">
            <a:spAutoFit/>
          </a:bodyPr>
          <a:lstStyle/>
          <a:p>
            <a:pPr algn="l">
              <a:lnSpc>
                <a:spcPts val="3100"/>
              </a:lnSpc>
            </a:pPr>
            <a:r>
              <a:rPr lang="en-US" sz="3100" spc="303">
                <a:solidFill>
                  <a:srgbClr val="231F20"/>
                </a:solidFill>
                <a:latin typeface="DM Sans Bold"/>
              </a:rPr>
              <a:t>RESOURCE REQUIREMENT AND COST</a:t>
            </a:r>
            <a:endParaRPr lang="en-US" sz="3100" spc="303">
              <a:solidFill>
                <a:srgbClr val="231F20"/>
              </a:solidFill>
              <a:latin typeface="DM Sans Bold"/>
            </a:endParaRPr>
          </a:p>
        </p:txBody>
      </p:sp>
      <p:sp>
        <p:nvSpPr>
          <p:cNvPr id="22" name="TextBox 22"/>
          <p:cNvSpPr txBox="1"/>
          <p:nvPr/>
        </p:nvSpPr>
        <p:spPr>
          <a:xfrm>
            <a:off x="10511936" y="5771080"/>
            <a:ext cx="6142583" cy="812214"/>
          </a:xfrm>
          <a:prstGeom prst="rect">
            <a:avLst/>
          </a:prstGeom>
        </p:spPr>
        <p:txBody>
          <a:bodyPr lIns="0" tIns="0" rIns="0" bIns="0" rtlCol="0" anchor="t">
            <a:spAutoFit/>
          </a:bodyPr>
          <a:lstStyle/>
          <a:p>
            <a:pPr marL="0" lvl="0" indent="0" algn="l">
              <a:lnSpc>
                <a:spcPts val="3100"/>
              </a:lnSpc>
            </a:pPr>
            <a:r>
              <a:rPr lang="en-US" sz="3100" spc="303">
                <a:solidFill>
                  <a:srgbClr val="231F20"/>
                </a:solidFill>
                <a:latin typeface="DM Sans Bold"/>
              </a:rPr>
              <a:t>DESIGN IMPLEMENTATION, TESTING AND RESULT</a:t>
            </a:r>
            <a:endParaRPr lang="en-US" sz="3100" spc="303">
              <a:solidFill>
                <a:srgbClr val="231F20"/>
              </a:solidFill>
              <a:latin typeface="DM Sans Bold"/>
            </a:endParaRPr>
          </a:p>
        </p:txBody>
      </p:sp>
      <p:sp>
        <p:nvSpPr>
          <p:cNvPr id="23" name="TextBox 23"/>
          <p:cNvSpPr txBox="1"/>
          <p:nvPr/>
        </p:nvSpPr>
        <p:spPr>
          <a:xfrm>
            <a:off x="10511936" y="6954271"/>
            <a:ext cx="6446105" cy="529165"/>
          </a:xfrm>
          <a:prstGeom prst="rect">
            <a:avLst/>
          </a:prstGeom>
        </p:spPr>
        <p:txBody>
          <a:bodyPr lIns="0" tIns="0" rIns="0" bIns="0" rtlCol="0" anchor="t">
            <a:spAutoFit/>
          </a:bodyPr>
          <a:lstStyle/>
          <a:p>
            <a:pPr marL="0" lvl="0" indent="0" algn="l">
              <a:lnSpc>
                <a:spcPts val="4280"/>
              </a:lnSpc>
              <a:spcBef>
                <a:spcPct val="0"/>
              </a:spcBef>
            </a:pPr>
            <a:r>
              <a:rPr lang="en-US" sz="3100" spc="303">
                <a:solidFill>
                  <a:srgbClr val="231F20"/>
                </a:solidFill>
                <a:latin typeface="DM Sans Bold"/>
              </a:rPr>
              <a:t>CONCLUSION</a:t>
            </a:r>
            <a:endParaRPr lang="en-US" sz="3100" spc="303">
              <a:solidFill>
                <a:srgbClr val="231F20"/>
              </a:solidFill>
              <a:latin typeface="DM Sans Bold"/>
            </a:endParaRPr>
          </a:p>
        </p:txBody>
      </p:sp>
      <p:sp>
        <p:nvSpPr>
          <p:cNvPr id="24" name="TextBox 24"/>
          <p:cNvSpPr txBox="1"/>
          <p:nvPr/>
        </p:nvSpPr>
        <p:spPr>
          <a:xfrm>
            <a:off x="10511936" y="8078832"/>
            <a:ext cx="6446105" cy="529165"/>
          </a:xfrm>
          <a:prstGeom prst="rect">
            <a:avLst/>
          </a:prstGeom>
        </p:spPr>
        <p:txBody>
          <a:bodyPr lIns="0" tIns="0" rIns="0" bIns="0" rtlCol="0" anchor="t">
            <a:spAutoFit/>
          </a:bodyPr>
          <a:lstStyle/>
          <a:p>
            <a:pPr marL="0" lvl="0" indent="0" algn="l">
              <a:lnSpc>
                <a:spcPts val="4280"/>
              </a:lnSpc>
              <a:spcBef>
                <a:spcPct val="0"/>
              </a:spcBef>
            </a:pPr>
            <a:r>
              <a:rPr lang="en-US" sz="3100" spc="303">
                <a:solidFill>
                  <a:srgbClr val="231F20"/>
                </a:solidFill>
                <a:latin typeface="DM Sans Bold"/>
              </a:rPr>
              <a:t>REFERENCES</a:t>
            </a:r>
            <a:endParaRPr lang="en-US" sz="3100" spc="303">
              <a:solidFill>
                <a:srgbClr val="231F20"/>
              </a:solidFill>
              <a:latin typeface="DM San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The settings are stored in a settings.json file, so when the program starts it checks for the settings.json. If it doesn’t exist it opens a window to configure your program settings</a:t>
            </a:r>
            <a:endParaRPr lang="en-US" sz="3600"/>
          </a:p>
        </p:txBody>
      </p:sp>
      <p:pic>
        <p:nvPicPr>
          <p:cNvPr id="4" name="Picture 3"/>
          <p:cNvPicPr>
            <a:picLocks noChangeAspect="1"/>
          </p:cNvPicPr>
          <p:nvPr/>
        </p:nvPicPr>
        <p:blipFill>
          <a:blip r:embed="rId1"/>
          <a:stretch>
            <a:fillRect/>
          </a:stretch>
        </p:blipFill>
        <p:spPr>
          <a:xfrm>
            <a:off x="5486400" y="3619500"/>
            <a:ext cx="7567295" cy="64560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Then you browse to select your brokers terminal , as multiple brokers can be installed at the same time</a:t>
            </a:r>
            <a:endParaRPr lang="en-US" sz="3600"/>
          </a:p>
        </p:txBody>
      </p:sp>
      <p:pic>
        <p:nvPicPr>
          <p:cNvPr id="5" name="Picture 4"/>
          <p:cNvPicPr>
            <a:picLocks noChangeAspect="1"/>
          </p:cNvPicPr>
          <p:nvPr/>
        </p:nvPicPr>
        <p:blipFill>
          <a:blip r:embed="rId1"/>
          <a:stretch>
            <a:fillRect/>
          </a:stretch>
        </p:blipFill>
        <p:spPr>
          <a:xfrm>
            <a:off x="3538220" y="3314700"/>
            <a:ext cx="11210925" cy="67151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Then you browse to select your brokers terminal , as multiple brokers can be installed at the same time</a:t>
            </a:r>
            <a:endParaRPr lang="en-US" sz="3600"/>
          </a:p>
        </p:txBody>
      </p:sp>
      <p:pic>
        <p:nvPicPr>
          <p:cNvPr id="5" name="Picture 4"/>
          <p:cNvPicPr>
            <a:picLocks noChangeAspect="1"/>
          </p:cNvPicPr>
          <p:nvPr/>
        </p:nvPicPr>
        <p:blipFill>
          <a:blip r:embed="rId1"/>
          <a:stretch>
            <a:fillRect/>
          </a:stretch>
        </p:blipFill>
        <p:spPr>
          <a:xfrm>
            <a:off x="3538220" y="3314700"/>
            <a:ext cx="11210925" cy="67151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next you choose the location to store the settings, which should be in the program install location</a:t>
            </a:r>
            <a:endParaRPr lang="en-US" sz="3600"/>
          </a:p>
        </p:txBody>
      </p:sp>
      <p:pic>
        <p:nvPicPr>
          <p:cNvPr id="4" name="Picture 3"/>
          <p:cNvPicPr>
            <a:picLocks noChangeAspect="1"/>
          </p:cNvPicPr>
          <p:nvPr/>
        </p:nvPicPr>
        <p:blipFill>
          <a:blip r:embed="rId1"/>
          <a:stretch>
            <a:fillRect/>
          </a:stretch>
        </p:blipFill>
        <p:spPr>
          <a:xfrm>
            <a:off x="3505200" y="3314700"/>
            <a:ext cx="11191875" cy="6686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Once valid details are entered you should see this </a:t>
            </a:r>
            <a:endParaRPr lang="en-US" sz="3600"/>
          </a:p>
        </p:txBody>
      </p:sp>
      <p:pic>
        <p:nvPicPr>
          <p:cNvPr id="5" name="Picture 4"/>
          <p:cNvPicPr>
            <a:picLocks noChangeAspect="1"/>
          </p:cNvPicPr>
          <p:nvPr/>
        </p:nvPicPr>
        <p:blipFill>
          <a:blip r:embed="rId1"/>
          <a:stretch>
            <a:fillRect/>
          </a:stretch>
        </p:blipFill>
        <p:spPr>
          <a:xfrm>
            <a:off x="3810000" y="3162300"/>
            <a:ext cx="10761980" cy="70929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After wards your broker opens up automatically logged in with the details in settings</a:t>
            </a:r>
            <a:endParaRPr lang="en-US" sz="3600"/>
          </a:p>
        </p:txBody>
      </p:sp>
      <p:pic>
        <p:nvPicPr>
          <p:cNvPr id="4" name="Picture 3"/>
          <p:cNvPicPr>
            <a:picLocks noChangeAspect="1"/>
          </p:cNvPicPr>
          <p:nvPr/>
        </p:nvPicPr>
        <p:blipFill>
          <a:blip r:embed="rId1"/>
          <a:stretch>
            <a:fillRect/>
          </a:stretch>
        </p:blipFill>
        <p:spPr>
          <a:xfrm>
            <a:off x="2181860" y="2691130"/>
            <a:ext cx="13712190" cy="7505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365760" y="1722120"/>
            <a:ext cx="17828895" cy="6136640"/>
          </a:xfrm>
          <a:prstGeom prst="rect">
            <a:avLst/>
          </a:prstGeom>
          <a:noFill/>
        </p:spPr>
        <p:txBody>
          <a:bodyPr wrap="square" rtlCol="0">
            <a:noAutofit/>
          </a:bodyPr>
          <a:p>
            <a:r>
              <a:rPr lang="en-US" sz="3600"/>
              <a:t>The bot also opens allowing you to see what is going on, and buttons to interact with the broker, the logs are saved to a log file, which can be sent later for errors.</a:t>
            </a:r>
            <a:endParaRPr lang="en-US" sz="3600"/>
          </a:p>
        </p:txBody>
      </p:sp>
      <p:pic>
        <p:nvPicPr>
          <p:cNvPr id="5" name="Picture 4"/>
          <p:cNvPicPr>
            <a:picLocks noChangeAspect="1"/>
          </p:cNvPicPr>
          <p:nvPr/>
        </p:nvPicPr>
        <p:blipFill>
          <a:blip r:embed="rId1"/>
          <a:stretch>
            <a:fillRect/>
          </a:stretch>
        </p:blipFill>
        <p:spPr>
          <a:xfrm>
            <a:off x="762000" y="3238500"/>
            <a:ext cx="7802245" cy="6911340"/>
          </a:xfrm>
          <a:prstGeom prst="rect">
            <a:avLst/>
          </a:prstGeom>
        </p:spPr>
      </p:pic>
      <p:pic>
        <p:nvPicPr>
          <p:cNvPr id="4" name="Picture 3"/>
          <p:cNvPicPr>
            <a:picLocks noChangeAspect="1"/>
          </p:cNvPicPr>
          <p:nvPr/>
        </p:nvPicPr>
        <p:blipFill>
          <a:blip r:embed="rId2"/>
          <a:stretch>
            <a:fillRect/>
          </a:stretch>
        </p:blipFill>
        <p:spPr>
          <a:xfrm>
            <a:off x="8686800" y="3314700"/>
            <a:ext cx="9204325" cy="10864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The bot also opens allowing you to see what is going on, and buttons to interact with the broker</a:t>
            </a:r>
            <a:endParaRPr lang="en-US" sz="3600"/>
          </a:p>
        </p:txBody>
      </p:sp>
      <p:pic>
        <p:nvPicPr>
          <p:cNvPr id="6" name="Picture 5"/>
          <p:cNvPicPr>
            <a:picLocks noChangeAspect="1"/>
          </p:cNvPicPr>
          <p:nvPr/>
        </p:nvPicPr>
        <p:blipFill>
          <a:blip r:embed="rId1"/>
          <a:srcRect t="57111" r="51500" b="24222"/>
          <a:stretch>
            <a:fillRect/>
          </a:stretch>
        </p:blipFill>
        <p:spPr>
          <a:xfrm>
            <a:off x="609600" y="3314700"/>
            <a:ext cx="16067405" cy="3478530"/>
          </a:xfrm>
          <a:prstGeom prst="rect">
            <a:avLst/>
          </a:prstGeom>
        </p:spPr>
      </p:pic>
      <p:pic>
        <p:nvPicPr>
          <p:cNvPr id="7" name="Picture 6"/>
          <p:cNvPicPr>
            <a:picLocks noChangeAspect="1"/>
          </p:cNvPicPr>
          <p:nvPr/>
        </p:nvPicPr>
        <p:blipFill>
          <a:blip r:embed="rId2"/>
          <a:stretch>
            <a:fillRect/>
          </a:stretch>
        </p:blipFill>
        <p:spPr>
          <a:xfrm>
            <a:off x="1219200" y="7353300"/>
            <a:ext cx="15521305" cy="21189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From the broker we see that trades are being made automatically</a:t>
            </a:r>
            <a:endParaRPr lang="en-US" sz="3600"/>
          </a:p>
        </p:txBody>
      </p:sp>
      <p:pic>
        <p:nvPicPr>
          <p:cNvPr id="5" name="Picture 4"/>
          <p:cNvPicPr>
            <a:picLocks noChangeAspect="1"/>
          </p:cNvPicPr>
          <p:nvPr/>
        </p:nvPicPr>
        <p:blipFill>
          <a:blip r:embed="rId1"/>
          <a:srcRect l="44500" t="9111" r="1000" b="43778"/>
          <a:stretch>
            <a:fillRect/>
          </a:stretch>
        </p:blipFill>
        <p:spPr>
          <a:xfrm>
            <a:off x="2133600" y="3086100"/>
            <a:ext cx="14354810" cy="69799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pPr marL="571500" indent="-571500">
              <a:lnSpc>
                <a:spcPct val="150000"/>
              </a:lnSpc>
              <a:buFont typeface="Arial" panose="020B0604020202020204" pitchFamily="34" charset="0"/>
              <a:buChar char="•"/>
            </a:pPr>
            <a:r>
              <a:rPr lang="en-US" sz="3600"/>
              <a:t>Based on the strategy and sentiment analysis gotten from reddits “EURUSD” subreddit the bot keeps making trades until the user exits.</a:t>
            </a:r>
            <a:endParaRPr lang="en-US" sz="3600"/>
          </a:p>
          <a:p>
            <a:pPr marL="571500" indent="-571500">
              <a:lnSpc>
                <a:spcPct val="150000"/>
              </a:lnSpc>
              <a:buFont typeface="Arial" panose="020B0604020202020204" pitchFamily="34" charset="0"/>
              <a:buChar char="•"/>
            </a:pPr>
            <a:r>
              <a:rPr lang="en-US" sz="3600"/>
              <a:t>Buttons to view open orders, stop losses or take profits.</a:t>
            </a:r>
            <a:endParaRPr lang="en-US" sz="3600"/>
          </a:p>
          <a:p>
            <a:pPr marL="571500" indent="-571500">
              <a:lnSpc>
                <a:spcPct val="150000"/>
              </a:lnSpc>
              <a:buFont typeface="Arial" panose="020B0604020202020204" pitchFamily="34" charset="0"/>
              <a:buChar char="•"/>
            </a:pPr>
            <a:r>
              <a:rPr lang="en-US" sz="3600"/>
              <a:t>View open orders gives generalized view of open orders but more detailed view can be seen on the trading platformm</a:t>
            </a:r>
            <a:endParaRPr lang="en-US"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TextBox 3"/>
          <p:cNvSpPr txBox="1"/>
          <p:nvPr/>
        </p:nvSpPr>
        <p:spPr>
          <a:xfrm>
            <a:off x="4442291" y="628471"/>
            <a:ext cx="9403418" cy="1686342"/>
          </a:xfrm>
          <a:prstGeom prst="rect">
            <a:avLst/>
          </a:prstGeom>
        </p:spPr>
        <p:txBody>
          <a:bodyPr lIns="0" tIns="0" rIns="0" bIns="0" rtlCol="0" anchor="t">
            <a:spAutoFit/>
          </a:bodyPr>
          <a:lstStyle/>
          <a:p>
            <a:pPr algn="l">
              <a:lnSpc>
                <a:spcPts val="13775"/>
              </a:lnSpc>
            </a:pPr>
            <a:r>
              <a:rPr lang="en-US" sz="9980" spc="978">
                <a:solidFill>
                  <a:srgbClr val="231F20"/>
                </a:solidFill>
                <a:latin typeface="Oswald Bold" panose="00000800000000000000"/>
              </a:rPr>
              <a:t>INTRODUCTION</a:t>
            </a:r>
            <a:endParaRPr lang="en-US" sz="9980" spc="978">
              <a:solidFill>
                <a:srgbClr val="231F20"/>
              </a:solidFill>
              <a:latin typeface="Oswald Bold" panose="00000800000000000000"/>
            </a:endParaRPr>
          </a:p>
        </p:txBody>
      </p:sp>
      <p:sp>
        <p:nvSpPr>
          <p:cNvPr id="4" name="Freeform 4"/>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629535" y="2983780"/>
            <a:ext cx="17028931" cy="959101"/>
          </a:xfrm>
          <a:prstGeom prst="rect">
            <a:avLst/>
          </a:prstGeom>
        </p:spPr>
        <p:txBody>
          <a:bodyPr lIns="0" tIns="0" rIns="0" bIns="0" rtlCol="0" anchor="t">
            <a:spAutoFit/>
          </a:bodyPr>
          <a:lstStyle/>
          <a:p>
            <a:pPr algn="l">
              <a:lnSpc>
                <a:spcPts val="3840"/>
              </a:lnSpc>
              <a:spcBef>
                <a:spcPct val="0"/>
              </a:spcBef>
            </a:pPr>
            <a:r>
              <a:rPr lang="en-US" sz="2955">
                <a:solidFill>
                  <a:srgbClr val="231F20"/>
                </a:solidFill>
                <a:latin typeface="Open Sauce" panose="00000800000000000000"/>
              </a:rPr>
              <a:t>The foreign exchange (Forex or FX) market is the largest and most liquid financial market in the world. Predicting the market with complete accuracy is impossible due to its volatility.</a:t>
            </a:r>
            <a:endParaRPr lang="en-US" sz="2955">
              <a:solidFill>
                <a:srgbClr val="231F20"/>
              </a:solidFill>
              <a:latin typeface="Open Sauce" panose="00000800000000000000"/>
            </a:endParaRPr>
          </a:p>
        </p:txBody>
      </p:sp>
      <p:sp>
        <p:nvSpPr>
          <p:cNvPr id="6" name="TextBox 6"/>
          <p:cNvSpPr txBox="1"/>
          <p:nvPr/>
        </p:nvSpPr>
        <p:spPr>
          <a:xfrm>
            <a:off x="629535" y="4269431"/>
            <a:ext cx="17028931" cy="1917609"/>
          </a:xfrm>
          <a:prstGeom prst="rect">
            <a:avLst/>
          </a:prstGeom>
        </p:spPr>
        <p:txBody>
          <a:bodyPr lIns="0" tIns="0" rIns="0" bIns="0" rtlCol="0" anchor="t">
            <a:spAutoFit/>
          </a:bodyPr>
          <a:lstStyle/>
          <a:p>
            <a:pPr algn="l">
              <a:lnSpc>
                <a:spcPts val="3840"/>
              </a:lnSpc>
            </a:pPr>
            <a:r>
              <a:rPr lang="en-US" sz="2955">
                <a:solidFill>
                  <a:srgbClr val="231F20"/>
                </a:solidFill>
                <a:latin typeface="Open Sauce" panose="00000800000000000000"/>
              </a:rPr>
              <a:t>Advances in machine learning, natural language processing, and computer hardware enable the processing of large amounts of multimodal data. These advancements allow for market analysis with a higher accuracy than would be impossible for a human to perform.</a:t>
            </a:r>
            <a:endParaRPr lang="en-US" sz="2955">
              <a:solidFill>
                <a:srgbClr val="231F20"/>
              </a:solidFill>
              <a:latin typeface="Open Sauce" panose="00000800000000000000"/>
            </a:endParaRPr>
          </a:p>
          <a:p>
            <a:pPr algn="l">
              <a:lnSpc>
                <a:spcPts val="3840"/>
              </a:lnSpc>
              <a:spcBef>
                <a:spcPct val="0"/>
              </a:spcBef>
            </a:pPr>
            <a:endParaRPr lang="en-US" sz="2955">
              <a:solidFill>
                <a:srgbClr val="231F20"/>
              </a:solidFill>
              <a:latin typeface="Open Sauce" panose="00000800000000000000"/>
            </a:endParaRPr>
          </a:p>
        </p:txBody>
      </p:sp>
      <p:sp>
        <p:nvSpPr>
          <p:cNvPr id="7" name="TextBox 7"/>
          <p:cNvSpPr txBox="1"/>
          <p:nvPr/>
        </p:nvSpPr>
        <p:spPr>
          <a:xfrm>
            <a:off x="629535" y="6148940"/>
            <a:ext cx="17028931" cy="1917609"/>
          </a:xfrm>
          <a:prstGeom prst="rect">
            <a:avLst/>
          </a:prstGeom>
        </p:spPr>
        <p:txBody>
          <a:bodyPr lIns="0" tIns="0" rIns="0" bIns="0" rtlCol="0" anchor="t">
            <a:spAutoFit/>
          </a:bodyPr>
          <a:lstStyle/>
          <a:p>
            <a:pPr algn="l">
              <a:lnSpc>
                <a:spcPts val="3840"/>
              </a:lnSpc>
            </a:pPr>
            <a:r>
              <a:rPr lang="en-US" sz="2955">
                <a:solidFill>
                  <a:srgbClr val="231F20"/>
                </a:solidFill>
                <a:latin typeface="Open Sauce" panose="00000800000000000000"/>
              </a:rPr>
              <a:t>This can increase the accessibility of forex trading for individuals, allowing them to participate profitably without being part of large financial institutions. This could boost the economy by contributing to GDP growth.</a:t>
            </a:r>
            <a:endParaRPr lang="en-US" sz="2955">
              <a:solidFill>
                <a:srgbClr val="231F20"/>
              </a:solidFill>
              <a:latin typeface="Open Sauce" panose="00000800000000000000"/>
            </a:endParaRPr>
          </a:p>
          <a:p>
            <a:pPr algn="l">
              <a:lnSpc>
                <a:spcPts val="3840"/>
              </a:lnSpc>
              <a:spcBef>
                <a:spcPct val="0"/>
              </a:spcBef>
            </a:pPr>
            <a:endParaRPr lang="en-US" sz="2955">
              <a:solidFill>
                <a:srgbClr val="231F20"/>
              </a:solidFill>
              <a:latin typeface="Open Sauce" panose="00000800000000000000"/>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12000"/>
            </a:blip>
            <a:stretch>
              <a:fillRect/>
            </a:stretch>
          </a:blipFill>
        </p:spPr>
      </p:sp>
      <p:sp>
        <p:nvSpPr>
          <p:cNvPr id="3" name="Freeform 3"/>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9999"/>
            </a:blip>
            <a:stretch>
              <a:fillRect/>
            </a:stretch>
          </a:blipFill>
        </p:spPr>
      </p:sp>
      <p:sp>
        <p:nvSpPr>
          <p:cNvPr id="4" name="TextBox 4"/>
          <p:cNvSpPr txBox="1"/>
          <p:nvPr/>
        </p:nvSpPr>
        <p:spPr>
          <a:xfrm>
            <a:off x="1028700" y="40565"/>
            <a:ext cx="16194925" cy="1157119"/>
          </a:xfrm>
          <a:prstGeom prst="rect">
            <a:avLst/>
          </a:prstGeom>
        </p:spPr>
        <p:txBody>
          <a:bodyPr lIns="0" tIns="0" rIns="0" bIns="0" rtlCol="0" anchor="t">
            <a:spAutoFit/>
          </a:bodyPr>
          <a:lstStyle/>
          <a:p>
            <a:pPr algn="ctr">
              <a:lnSpc>
                <a:spcPts val="9495"/>
              </a:lnSpc>
            </a:pPr>
            <a:r>
              <a:rPr lang="en-US" sz="6880" spc="674">
                <a:solidFill>
                  <a:srgbClr val="231F20"/>
                </a:solidFill>
                <a:latin typeface="Oswald Bold" panose="00000800000000000000"/>
              </a:rPr>
              <a:t>RESOURCE REQUIREMENTS AND COST</a:t>
            </a:r>
            <a:endParaRPr lang="en-US" sz="6880" spc="674">
              <a:solidFill>
                <a:srgbClr val="231F20"/>
              </a:solidFill>
              <a:latin typeface="Oswald Bold" panose="00000800000000000000"/>
            </a:endParaRPr>
          </a:p>
        </p:txBody>
      </p:sp>
      <p:sp>
        <p:nvSpPr>
          <p:cNvPr id="5" name="TextBox 5"/>
          <p:cNvSpPr txBox="1"/>
          <p:nvPr/>
        </p:nvSpPr>
        <p:spPr>
          <a:xfrm>
            <a:off x="609600" y="2781300"/>
            <a:ext cx="15159990" cy="4847590"/>
          </a:xfrm>
          <a:prstGeom prst="rect">
            <a:avLst/>
          </a:prstGeom>
        </p:spPr>
        <p:txBody>
          <a:bodyPr wrap="square" lIns="0" tIns="0" rIns="0" bIns="0" rtlCol="0" anchor="t">
            <a:spAutoFit/>
          </a:bodyPr>
          <a:lstStyle/>
          <a:p>
            <a:pPr algn="l">
              <a:lnSpc>
                <a:spcPct val="150000"/>
              </a:lnSpc>
            </a:pPr>
          </a:p>
          <a:p>
            <a:pPr marL="690880" lvl="1" indent="-345440" algn="l">
              <a:lnSpc>
                <a:spcPct val="150000"/>
              </a:lnSpc>
              <a:buFont typeface="Arial" panose="020B0604020202020204"/>
              <a:buChar char="•"/>
            </a:pPr>
            <a:r>
              <a:rPr lang="en-US" sz="3200">
                <a:solidFill>
                  <a:srgbClr val="231F20"/>
                </a:solidFill>
                <a:latin typeface="Canva Sans" panose="020B0503030501040103"/>
              </a:rPr>
              <a:t>Programming Language: Python 3.10</a:t>
            </a:r>
            <a:endParaRPr lang="en-US" sz="3200">
              <a:solidFill>
                <a:srgbClr val="231F20"/>
              </a:solidFill>
              <a:latin typeface="Canva Sans" panose="020B0503030501040103"/>
            </a:endParaRPr>
          </a:p>
          <a:p>
            <a:pPr marL="690880" lvl="1" indent="-345440" algn="l">
              <a:lnSpc>
                <a:spcPct val="150000"/>
              </a:lnSpc>
              <a:buFont typeface="Arial" panose="020B0604020202020204"/>
              <a:buChar char="•"/>
            </a:pPr>
            <a:r>
              <a:rPr lang="en-US" sz="3200">
                <a:solidFill>
                  <a:srgbClr val="231F20"/>
                </a:solidFill>
                <a:latin typeface="Canva Sans" panose="020B0503030501040103"/>
              </a:rPr>
              <a:t>Stable Internet Connection</a:t>
            </a:r>
            <a:endParaRPr lang="en-US" sz="3200">
              <a:solidFill>
                <a:srgbClr val="231F20"/>
              </a:solidFill>
              <a:latin typeface="Canva Sans" panose="020B0503030501040103"/>
            </a:endParaRPr>
          </a:p>
          <a:p>
            <a:pPr marL="690880" lvl="1" indent="-345440" algn="l">
              <a:lnSpc>
                <a:spcPct val="150000"/>
              </a:lnSpc>
              <a:buFont typeface="Arial" panose="020B0604020202020204"/>
              <a:buChar char="•"/>
            </a:pPr>
            <a:r>
              <a:rPr lang="en-US" sz="3200">
                <a:solidFill>
                  <a:srgbClr val="231F20"/>
                </a:solidFill>
                <a:latin typeface="Canva Sans" panose="020B0503030501040103"/>
              </a:rPr>
              <a:t>IDE/Development Tools:</a:t>
            </a:r>
            <a:endParaRPr lang="en-US" sz="3200">
              <a:solidFill>
                <a:srgbClr val="231F20"/>
              </a:solidFill>
              <a:latin typeface="Canva Sans" panose="020B0503030501040103"/>
            </a:endParaRPr>
          </a:p>
          <a:p>
            <a:pPr marL="1381760" lvl="2" indent="-460375" algn="l">
              <a:lnSpc>
                <a:spcPct val="150000"/>
              </a:lnSpc>
              <a:buFont typeface="Arial" panose="020B0604020202020204"/>
              <a:buChar char="⚬"/>
            </a:pPr>
            <a:r>
              <a:rPr lang="en-US" sz="3200">
                <a:solidFill>
                  <a:srgbClr val="231F20"/>
                </a:solidFill>
                <a:latin typeface="Canva Sans" panose="020B0503030501040103"/>
              </a:rPr>
              <a:t>VSCode (free)</a:t>
            </a:r>
            <a:endParaRPr lang="en-US" sz="3200">
              <a:solidFill>
                <a:srgbClr val="231F20"/>
              </a:solidFill>
              <a:latin typeface="Canva Sans" panose="020B0503030501040103"/>
            </a:endParaRPr>
          </a:p>
          <a:p>
            <a:pPr marL="921385" lvl="2" indent="0" algn="l">
              <a:lnSpc>
                <a:spcPct val="150000"/>
              </a:lnSpc>
              <a:buFont typeface="Arial" panose="020B0604020202020204"/>
              <a:buNone/>
            </a:pPr>
            <a:endParaRPr lang="en-US" sz="3200">
              <a:solidFill>
                <a:srgbClr val="231F20"/>
              </a:solidFill>
              <a:latin typeface="Canva Sans" panose="020B0503030501040103"/>
            </a:endParaRPr>
          </a:p>
          <a:p>
            <a:pPr algn="l">
              <a:lnSpc>
                <a:spcPct val="150000"/>
              </a:lnSpc>
            </a:pPr>
            <a:endParaRPr lang="en-US" sz="3200">
              <a:solidFill>
                <a:srgbClr val="231F20"/>
              </a:solidFill>
              <a:latin typeface="Canva Sans" panose="020B0503030501040103"/>
            </a:endParaRPr>
          </a:p>
        </p:txBody>
      </p:sp>
      <p:sp>
        <p:nvSpPr>
          <p:cNvPr id="7" name="TextBox 7"/>
          <p:cNvSpPr txBox="1"/>
          <p:nvPr/>
        </p:nvSpPr>
        <p:spPr>
          <a:xfrm>
            <a:off x="-3066302" y="1424660"/>
            <a:ext cx="16261676" cy="933450"/>
          </a:xfrm>
          <a:prstGeom prst="rect">
            <a:avLst/>
          </a:prstGeom>
        </p:spPr>
        <p:txBody>
          <a:bodyPr lIns="0" tIns="0" rIns="0" bIns="0" rtlCol="0" anchor="t">
            <a:spAutoFit/>
          </a:bodyPr>
          <a:lstStyle/>
          <a:p>
            <a:pPr algn="ctr">
              <a:lnSpc>
                <a:spcPts val="7280"/>
              </a:lnSpc>
            </a:pPr>
            <a:endParaRPr lang="en-US" sz="5200">
              <a:solidFill>
                <a:srgbClr val="231F20"/>
              </a:solidFill>
              <a:latin typeface="Canva Sans Bold" panose="020B0503030501040103"/>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12000"/>
            </a:blip>
            <a:stretch>
              <a:fillRect/>
            </a:stretch>
          </a:blipFill>
        </p:spPr>
      </p:sp>
      <p:sp>
        <p:nvSpPr>
          <p:cNvPr id="3" name="Freeform 3"/>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9999"/>
            </a:blip>
            <a:stretch>
              <a:fillRect/>
            </a:stretch>
          </a:blipFill>
        </p:spPr>
      </p:sp>
      <p:sp>
        <p:nvSpPr>
          <p:cNvPr id="4" name="TextBox 4"/>
          <p:cNvSpPr txBox="1"/>
          <p:nvPr/>
        </p:nvSpPr>
        <p:spPr>
          <a:xfrm>
            <a:off x="1028700" y="40565"/>
            <a:ext cx="16194925" cy="1217295"/>
          </a:xfrm>
          <a:prstGeom prst="rect">
            <a:avLst/>
          </a:prstGeom>
        </p:spPr>
        <p:txBody>
          <a:bodyPr lIns="0" tIns="0" rIns="0" bIns="0" rtlCol="0" anchor="t">
            <a:spAutoFit/>
          </a:bodyPr>
          <a:lstStyle/>
          <a:p>
            <a:pPr algn="ctr">
              <a:lnSpc>
                <a:spcPts val="9495"/>
              </a:lnSpc>
            </a:pPr>
            <a:r>
              <a:rPr lang="en-US" sz="6880" spc="674">
                <a:solidFill>
                  <a:srgbClr val="231F20"/>
                </a:solidFill>
                <a:latin typeface="Oswald Bold" panose="00000800000000000000"/>
              </a:rPr>
              <a:t>RESOURCE REQUIREMENTS USER</a:t>
            </a:r>
            <a:endParaRPr lang="en-US" sz="6880" spc="674">
              <a:solidFill>
                <a:srgbClr val="231F20"/>
              </a:solidFill>
              <a:latin typeface="Oswald Bold" panose="00000800000000000000"/>
            </a:endParaRPr>
          </a:p>
        </p:txBody>
      </p:sp>
      <p:sp>
        <p:nvSpPr>
          <p:cNvPr id="5" name="TextBox 5"/>
          <p:cNvSpPr txBox="1"/>
          <p:nvPr/>
        </p:nvSpPr>
        <p:spPr>
          <a:xfrm>
            <a:off x="609600" y="2781300"/>
            <a:ext cx="15159990" cy="4847590"/>
          </a:xfrm>
          <a:prstGeom prst="rect">
            <a:avLst/>
          </a:prstGeom>
        </p:spPr>
        <p:txBody>
          <a:bodyPr wrap="square" lIns="0" tIns="0" rIns="0" bIns="0" rtlCol="0" anchor="t">
            <a:spAutoFit/>
          </a:bodyPr>
          <a:lstStyle/>
          <a:p>
            <a:pPr algn="l">
              <a:lnSpc>
                <a:spcPct val="150000"/>
              </a:lnSpc>
            </a:pPr>
          </a:p>
          <a:p>
            <a:pPr marL="690880" lvl="1" indent="-345440" algn="l">
              <a:lnSpc>
                <a:spcPct val="150000"/>
              </a:lnSpc>
              <a:buFont typeface="Arial" panose="020B0604020202020204"/>
              <a:buChar char="•"/>
            </a:pPr>
            <a:r>
              <a:rPr lang="en-US" sz="3200">
                <a:solidFill>
                  <a:srgbClr val="231F20"/>
                </a:solidFill>
                <a:latin typeface="Canva Sans" panose="020B0503030501040103"/>
              </a:rPr>
              <a:t>Operating System: Windows </a:t>
            </a:r>
            <a:endParaRPr lang="en-US" sz="3200">
              <a:solidFill>
                <a:srgbClr val="231F20"/>
              </a:solidFill>
              <a:latin typeface="Canva Sans" panose="020B0503030501040103"/>
            </a:endParaRPr>
          </a:p>
          <a:p>
            <a:pPr marL="690880" lvl="1" indent="-345440" algn="l">
              <a:lnSpc>
                <a:spcPct val="150000"/>
              </a:lnSpc>
              <a:buFont typeface="Arial" panose="020B0604020202020204"/>
              <a:buChar char="•"/>
            </a:pPr>
            <a:r>
              <a:rPr lang="en-US" sz="3200">
                <a:solidFill>
                  <a:srgbClr val="231F20"/>
                </a:solidFill>
                <a:latin typeface="Canva Sans" panose="020B0503030501040103"/>
              </a:rPr>
              <a:t>Programming Language: Python 3.10</a:t>
            </a:r>
            <a:endParaRPr lang="en-US" sz="3200">
              <a:solidFill>
                <a:srgbClr val="231F20"/>
              </a:solidFill>
              <a:latin typeface="Canva Sans" panose="020B0503030501040103"/>
            </a:endParaRPr>
          </a:p>
          <a:p>
            <a:pPr marL="690880" lvl="1" indent="-345440" algn="l">
              <a:lnSpc>
                <a:spcPct val="150000"/>
              </a:lnSpc>
              <a:buFont typeface="Arial" panose="020B0604020202020204"/>
              <a:buChar char="•"/>
            </a:pPr>
            <a:r>
              <a:rPr lang="en-US" sz="3200">
                <a:solidFill>
                  <a:srgbClr val="231F20"/>
                </a:solidFill>
                <a:latin typeface="Canva Sans" panose="020B0503030501040103"/>
              </a:rPr>
              <a:t>IDE/Development Tools:</a:t>
            </a:r>
            <a:endParaRPr lang="en-US" sz="3200">
              <a:solidFill>
                <a:srgbClr val="231F20"/>
              </a:solidFill>
              <a:latin typeface="Canva Sans" panose="020B0503030501040103"/>
            </a:endParaRPr>
          </a:p>
          <a:p>
            <a:pPr marL="1381760" lvl="2" indent="-460375" algn="l">
              <a:lnSpc>
                <a:spcPct val="150000"/>
              </a:lnSpc>
              <a:buFont typeface="Arial" panose="020B0604020202020204"/>
              <a:buChar char="⚬"/>
            </a:pPr>
            <a:r>
              <a:rPr lang="en-US" sz="3200">
                <a:solidFill>
                  <a:srgbClr val="231F20"/>
                </a:solidFill>
                <a:latin typeface="Canva Sans" panose="020B0503030501040103"/>
              </a:rPr>
              <a:t>Jupyter Notebook / JupyterLab (free)</a:t>
            </a:r>
            <a:endParaRPr lang="en-US" sz="3200">
              <a:solidFill>
                <a:srgbClr val="231F20"/>
              </a:solidFill>
              <a:latin typeface="Canva Sans" panose="020B0503030501040103"/>
            </a:endParaRPr>
          </a:p>
          <a:p>
            <a:pPr marL="1381760" lvl="2" indent="-460375" algn="l">
              <a:lnSpc>
                <a:spcPct val="150000"/>
              </a:lnSpc>
              <a:buFont typeface="Arial" panose="020B0604020202020204"/>
              <a:buChar char="⚬"/>
            </a:pPr>
            <a:r>
              <a:rPr lang="en-US" sz="3200">
                <a:solidFill>
                  <a:srgbClr val="231F20"/>
                </a:solidFill>
                <a:latin typeface="Canva Sans" panose="020B0503030501040103"/>
              </a:rPr>
              <a:t>VSCode (free)</a:t>
            </a:r>
            <a:endParaRPr lang="en-US" sz="3200">
              <a:solidFill>
                <a:srgbClr val="231F20"/>
              </a:solidFill>
              <a:latin typeface="Canva Sans" panose="020B0503030501040103"/>
            </a:endParaRPr>
          </a:p>
          <a:p>
            <a:pPr algn="l">
              <a:lnSpc>
                <a:spcPct val="150000"/>
              </a:lnSpc>
            </a:pPr>
            <a:endParaRPr lang="en-US" sz="3200">
              <a:solidFill>
                <a:srgbClr val="231F20"/>
              </a:solidFill>
              <a:latin typeface="Canva Sans" panose="020B0503030501040103"/>
            </a:endParaRPr>
          </a:p>
        </p:txBody>
      </p:sp>
      <p:sp>
        <p:nvSpPr>
          <p:cNvPr id="7" name="TextBox 7"/>
          <p:cNvSpPr txBox="1"/>
          <p:nvPr/>
        </p:nvSpPr>
        <p:spPr>
          <a:xfrm>
            <a:off x="-3066302" y="1424660"/>
            <a:ext cx="16261676" cy="887095"/>
          </a:xfrm>
          <a:prstGeom prst="rect">
            <a:avLst/>
          </a:prstGeom>
        </p:spPr>
        <p:txBody>
          <a:bodyPr lIns="0" tIns="0" rIns="0" bIns="0" rtlCol="0" anchor="t">
            <a:spAutoFit/>
          </a:bodyPr>
          <a:lstStyle/>
          <a:p>
            <a:pPr algn="ctr">
              <a:lnSpc>
                <a:spcPts val="7280"/>
              </a:lnSpc>
            </a:pPr>
            <a:r>
              <a:rPr lang="en-US" sz="5200">
                <a:solidFill>
                  <a:srgbClr val="231F20"/>
                </a:solidFill>
                <a:latin typeface="Canva Sans Bold" panose="020B0503030501040103"/>
              </a:rPr>
              <a:t>Software Requirements</a:t>
            </a:r>
            <a:endParaRPr lang="en-US" sz="5200">
              <a:solidFill>
                <a:srgbClr val="231F20"/>
              </a:solidFill>
              <a:latin typeface="Canva Sans Bold" panose="020B0503030501040103"/>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12000"/>
            </a:blip>
            <a:stretch>
              <a:fillRect/>
            </a:stretch>
          </a:blipFill>
        </p:spPr>
      </p:sp>
      <p:sp>
        <p:nvSpPr>
          <p:cNvPr id="3" name="Freeform 3"/>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9999"/>
            </a:blip>
            <a:stretch>
              <a:fillRect/>
            </a:stretch>
          </a:blipFill>
        </p:spPr>
      </p:sp>
      <p:sp>
        <p:nvSpPr>
          <p:cNvPr id="4" name="TextBox 4"/>
          <p:cNvSpPr txBox="1"/>
          <p:nvPr/>
        </p:nvSpPr>
        <p:spPr>
          <a:xfrm>
            <a:off x="1028700" y="40565"/>
            <a:ext cx="16194925" cy="1217295"/>
          </a:xfrm>
          <a:prstGeom prst="rect">
            <a:avLst/>
          </a:prstGeom>
        </p:spPr>
        <p:txBody>
          <a:bodyPr lIns="0" tIns="0" rIns="0" bIns="0" rtlCol="0" anchor="t">
            <a:spAutoFit/>
          </a:bodyPr>
          <a:lstStyle/>
          <a:p>
            <a:pPr algn="ctr">
              <a:lnSpc>
                <a:spcPts val="9495"/>
              </a:lnSpc>
            </a:pPr>
            <a:r>
              <a:rPr lang="en-US" sz="6880" spc="674">
                <a:solidFill>
                  <a:srgbClr val="231F20"/>
                </a:solidFill>
                <a:latin typeface="Oswald Bold" panose="00000800000000000000"/>
              </a:rPr>
              <a:t>RESOURCE REQUIREMENTS USER</a:t>
            </a:r>
            <a:endParaRPr lang="en-US" sz="6880" spc="674">
              <a:solidFill>
                <a:srgbClr val="231F20"/>
              </a:solidFill>
              <a:latin typeface="Oswald Bold" panose="00000800000000000000"/>
            </a:endParaRPr>
          </a:p>
        </p:txBody>
      </p:sp>
      <p:sp>
        <p:nvSpPr>
          <p:cNvPr id="5" name="TextBox 5"/>
          <p:cNvSpPr txBox="1"/>
          <p:nvPr/>
        </p:nvSpPr>
        <p:spPr>
          <a:xfrm>
            <a:off x="381113" y="1424660"/>
            <a:ext cx="16261676" cy="933450"/>
          </a:xfrm>
          <a:prstGeom prst="rect">
            <a:avLst/>
          </a:prstGeom>
        </p:spPr>
        <p:txBody>
          <a:bodyPr lIns="0" tIns="0" rIns="0" bIns="0" rtlCol="0" anchor="t">
            <a:spAutoFit/>
          </a:bodyPr>
          <a:lstStyle/>
          <a:p>
            <a:pPr algn="ctr">
              <a:lnSpc>
                <a:spcPts val="7280"/>
              </a:lnSpc>
            </a:pPr>
            <a:r>
              <a:rPr lang="en-US" sz="5200">
                <a:solidFill>
                  <a:srgbClr val="231F20"/>
                </a:solidFill>
                <a:latin typeface="Canva Sans Bold" panose="020B0503030501040103"/>
              </a:rPr>
              <a:t>Hardware Requirements(Recommended)</a:t>
            </a:r>
            <a:endParaRPr lang="en-US" sz="5200">
              <a:solidFill>
                <a:srgbClr val="231F20"/>
              </a:solidFill>
              <a:latin typeface="Canva Sans Bold" panose="020B0503030501040103"/>
            </a:endParaRPr>
          </a:p>
        </p:txBody>
      </p:sp>
      <p:sp>
        <p:nvSpPr>
          <p:cNvPr id="6" name="TextBox 6"/>
          <p:cNvSpPr txBox="1"/>
          <p:nvPr/>
        </p:nvSpPr>
        <p:spPr>
          <a:xfrm>
            <a:off x="304800" y="2324121"/>
            <a:ext cx="18288000" cy="5124450"/>
          </a:xfrm>
          <a:prstGeom prst="rect">
            <a:avLst/>
          </a:prstGeom>
        </p:spPr>
        <p:txBody>
          <a:bodyPr lIns="0" tIns="0" rIns="0" bIns="0" rtlCol="0" anchor="t">
            <a:spAutoFit/>
          </a:bodyPr>
          <a:lstStyle/>
          <a:p>
            <a:pPr algn="l">
              <a:lnSpc>
                <a:spcPct val="150000"/>
              </a:lnSpc>
            </a:pPr>
          </a:p>
          <a:p>
            <a:pPr marL="734060" lvl="1" indent="-367030" algn="l">
              <a:lnSpc>
                <a:spcPct val="150000"/>
              </a:lnSpc>
              <a:buFont typeface="Arial" panose="020B0604020202020204"/>
              <a:buChar char="•"/>
            </a:pPr>
            <a:r>
              <a:rPr lang="en-US" sz="3400">
                <a:solidFill>
                  <a:srgbClr val="231F20"/>
                </a:solidFill>
                <a:latin typeface="Canva Sans" panose="020B0503030501040103"/>
              </a:rPr>
              <a:t>Processor: Intel i3/i5 or AMD Ryzen 5/7 </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Memory (RAM): 8 GB (16 GB recommended)</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Storage: 50MB</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GPU (Optional)</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Network: Stable internet connection </a:t>
            </a:r>
            <a:endParaRPr lang="en-US" sz="3400">
              <a:solidFill>
                <a:srgbClr val="231F20"/>
              </a:solidFill>
              <a:latin typeface="Canva Sans" panose="020B0503030501040103"/>
            </a:endParaRPr>
          </a:p>
          <a:p>
            <a:pPr algn="l">
              <a:lnSpc>
                <a:spcPct val="150000"/>
              </a:lnSpc>
            </a:pPr>
            <a:endParaRPr lang="en-US" sz="3400">
              <a:solidFill>
                <a:srgbClr val="231F20"/>
              </a:solidFill>
              <a:latin typeface="Canva Sans" panose="020B05030305010401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779395" y="7341235"/>
            <a:ext cx="7616825" cy="3383915"/>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
              <a:alphaModFix amt="30000"/>
            </a:blip>
            <a:stretch>
              <a:fillRect/>
            </a:stretch>
          </a:blipFill>
        </p:spPr>
      </p:sp>
      <p:sp>
        <p:nvSpPr>
          <p:cNvPr id="3" name="TextBox 3"/>
          <p:cNvSpPr txBox="1"/>
          <p:nvPr/>
        </p:nvSpPr>
        <p:spPr>
          <a:xfrm>
            <a:off x="1322501" y="291779"/>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DATA SOURCES</a:t>
            </a:r>
            <a:endParaRPr lang="en-US" sz="9980" spc="978">
              <a:solidFill>
                <a:srgbClr val="231F20"/>
              </a:solidFill>
              <a:latin typeface="Oswald Bold" panose="00000800000000000000"/>
            </a:endParaRPr>
          </a:p>
        </p:txBody>
      </p:sp>
      <p:sp>
        <p:nvSpPr>
          <p:cNvPr id="4" name="TextBox 4"/>
          <p:cNvSpPr txBox="1"/>
          <p:nvPr/>
        </p:nvSpPr>
        <p:spPr>
          <a:xfrm>
            <a:off x="2840239" y="2425229"/>
            <a:ext cx="6858119" cy="3970020"/>
          </a:xfrm>
          <a:prstGeom prst="rect">
            <a:avLst/>
          </a:prstGeom>
        </p:spPr>
        <p:txBody>
          <a:bodyPr lIns="0" tIns="0" rIns="0" bIns="0" rtlCol="0" anchor="t">
            <a:spAutoFit/>
          </a:bodyPr>
          <a:lstStyle/>
          <a:p>
            <a:pPr marL="928370" lvl="1" indent="-464185" algn="l">
              <a:lnSpc>
                <a:spcPct val="150000"/>
              </a:lnSpc>
              <a:buFont typeface="Arial" panose="020B0604020202020204"/>
              <a:buChar char="•"/>
            </a:pPr>
            <a:r>
              <a:rPr lang="en-US" sz="4300">
                <a:solidFill>
                  <a:srgbClr val="231F20"/>
                </a:solidFill>
                <a:latin typeface="Canva Sans" panose="020B0503030501040103"/>
              </a:rPr>
              <a:t>Kaggle</a:t>
            </a:r>
            <a:endParaRPr lang="en-US" sz="4300">
              <a:solidFill>
                <a:srgbClr val="231F20"/>
              </a:solidFill>
              <a:latin typeface="Canva Sans" panose="020B0503030501040103"/>
            </a:endParaRPr>
          </a:p>
          <a:p>
            <a:pPr marL="928370" lvl="1" indent="-464185" algn="l">
              <a:lnSpc>
                <a:spcPct val="150000"/>
              </a:lnSpc>
              <a:buFont typeface="Arial" panose="020B0604020202020204"/>
              <a:buChar char="•"/>
            </a:pPr>
            <a:r>
              <a:rPr lang="en-US" sz="4300">
                <a:solidFill>
                  <a:srgbClr val="231F20"/>
                </a:solidFill>
                <a:latin typeface="Canva Sans" panose="020B0503030501040103"/>
              </a:rPr>
              <a:t>ForexSB (forexsb.com)</a:t>
            </a:r>
            <a:endParaRPr lang="en-US" sz="4300">
              <a:solidFill>
                <a:srgbClr val="231F20"/>
              </a:solidFill>
              <a:latin typeface="Canva Sans" panose="020B0503030501040103"/>
            </a:endParaRPr>
          </a:p>
          <a:p>
            <a:pPr marL="928370" lvl="1" indent="-464185" algn="l">
              <a:lnSpc>
                <a:spcPct val="150000"/>
              </a:lnSpc>
              <a:buFont typeface="Arial" panose="020B0604020202020204"/>
              <a:buChar char="•"/>
            </a:pPr>
            <a:r>
              <a:rPr lang="en-US" sz="4300">
                <a:solidFill>
                  <a:srgbClr val="231F20"/>
                </a:solidFill>
                <a:latin typeface="Canva Sans" panose="020B0503030501040103"/>
              </a:rPr>
              <a:t>MetaTrader</a:t>
            </a:r>
            <a:endParaRPr lang="en-US" sz="4300">
              <a:solidFill>
                <a:srgbClr val="231F20"/>
              </a:solidFill>
              <a:latin typeface="Canva Sans" panose="020B0503030501040103"/>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alphaModFix amt="15000"/>
            </a:blip>
            <a:stretch>
              <a:fillRect/>
            </a:stretch>
          </a:blipFill>
        </p:spPr>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2">
              <a:alphaModFix amt="19999"/>
            </a:blip>
            <a:stretch>
              <a:fillRect/>
            </a:stretch>
          </a:blipFill>
        </p:spPr>
      </p:sp>
      <p:sp>
        <p:nvSpPr>
          <p:cNvPr id="5" name="TextBox 5"/>
          <p:cNvSpPr txBox="1"/>
          <p:nvPr/>
        </p:nvSpPr>
        <p:spPr>
          <a:xfrm>
            <a:off x="1322501" y="118854"/>
            <a:ext cx="15642997" cy="1410869"/>
          </a:xfrm>
          <a:prstGeom prst="rect">
            <a:avLst/>
          </a:prstGeom>
        </p:spPr>
        <p:txBody>
          <a:bodyPr lIns="0" tIns="0" rIns="0" bIns="0" rtlCol="0" anchor="t">
            <a:spAutoFit/>
          </a:bodyPr>
          <a:lstStyle/>
          <a:p>
            <a:pPr algn="ctr">
              <a:lnSpc>
                <a:spcPts val="11430"/>
              </a:lnSpc>
            </a:pPr>
            <a:r>
              <a:rPr lang="en-US" sz="8280" spc="811">
                <a:solidFill>
                  <a:srgbClr val="231F20"/>
                </a:solidFill>
                <a:latin typeface="Oswald Bold" panose="00000800000000000000"/>
              </a:rPr>
              <a:t> CONCLUSION</a:t>
            </a:r>
            <a:endParaRPr lang="en-US" sz="8280" spc="811">
              <a:solidFill>
                <a:srgbClr val="231F20"/>
              </a:solidFill>
              <a:latin typeface="Oswald Bold" panose="00000800000000000000"/>
            </a:endParaRPr>
          </a:p>
        </p:txBody>
      </p:sp>
      <p:sp>
        <p:nvSpPr>
          <p:cNvPr id="6" name="TextBox 6"/>
          <p:cNvSpPr txBox="1"/>
          <p:nvPr/>
        </p:nvSpPr>
        <p:spPr>
          <a:xfrm>
            <a:off x="407946" y="1591310"/>
            <a:ext cx="17880054" cy="7847965"/>
          </a:xfrm>
          <a:prstGeom prst="rect">
            <a:avLst/>
          </a:prstGeom>
        </p:spPr>
        <p:txBody>
          <a:bodyPr lIns="0" tIns="0" rIns="0" bIns="0" rtlCol="0" anchor="t">
            <a:spAutoFit/>
          </a:bodyPr>
          <a:lstStyle/>
          <a:p>
            <a:pPr algn="l">
              <a:lnSpc>
                <a:spcPct val="150000"/>
              </a:lnSpc>
            </a:pPr>
            <a:r>
              <a:rPr lang="en-US" sz="3400">
                <a:solidFill>
                  <a:srgbClr val="231F20"/>
                </a:solidFill>
                <a:latin typeface="Canva Sans" panose="020B0503030501040103"/>
              </a:rPr>
              <a:t>Key Findings:</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Model Accuracy: Achieved a fairly high prediction accuracy with a MAPE (Mean Absolute Percentage Error) of 0.65%.</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Profitability: Backtesting demonstrated a 43% profit using the hybrid trading strategy.</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Feature Importance: Technical indicators and sentiment analysis significantly enhanced predictive power.</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Automation of Trading: 24/7 trading can be achieved through automation to allow for constant participation in the market and avoid missing market oppurtunities</a:t>
            </a:r>
            <a:endParaRPr lang="en-US" sz="3400">
              <a:solidFill>
                <a:srgbClr val="231F20"/>
              </a:solidFill>
              <a:latin typeface="Canva Sans" panose="020B0503030501040103"/>
            </a:endParaRPr>
          </a:p>
          <a:p>
            <a:pPr algn="l">
              <a:lnSpc>
                <a:spcPct val="150000"/>
              </a:lnSpc>
            </a:pPr>
            <a:endParaRPr lang="en-US" sz="3400">
              <a:solidFill>
                <a:srgbClr val="231F20"/>
              </a:solidFill>
              <a:latin typeface="Canva Sans" panose="020B0503030501040103"/>
            </a:endParaRP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alphaModFix amt="15000"/>
            </a:blip>
            <a:stretch>
              <a:fillRect/>
            </a:stretch>
          </a:blipFill>
        </p:spPr>
      </p:sp>
      <p:sp>
        <p:nvSpPr>
          <p:cNvPr id="4" name="Freeform 4"/>
          <p:cNvSpPr/>
          <p:nvPr/>
        </p:nvSpPr>
        <p:spPr>
          <a:xfrm rot="-10580377">
            <a:off x="10767060" y="3126740"/>
            <a:ext cx="12103100" cy="8638540"/>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2">
              <a:alphaModFix amt="19999"/>
            </a:blip>
            <a:stretch>
              <a:fillRect/>
            </a:stretch>
          </a:blipFill>
        </p:spPr>
      </p:sp>
      <p:sp>
        <p:nvSpPr>
          <p:cNvPr id="5" name="TextBox 5"/>
          <p:cNvSpPr txBox="1"/>
          <p:nvPr/>
        </p:nvSpPr>
        <p:spPr>
          <a:xfrm>
            <a:off x="1322501" y="118854"/>
            <a:ext cx="15642997" cy="1410869"/>
          </a:xfrm>
          <a:prstGeom prst="rect">
            <a:avLst/>
          </a:prstGeom>
        </p:spPr>
        <p:txBody>
          <a:bodyPr lIns="0" tIns="0" rIns="0" bIns="0" rtlCol="0" anchor="t">
            <a:spAutoFit/>
          </a:bodyPr>
          <a:lstStyle/>
          <a:p>
            <a:pPr algn="ctr">
              <a:lnSpc>
                <a:spcPts val="11430"/>
              </a:lnSpc>
            </a:pPr>
            <a:r>
              <a:rPr lang="en-US" sz="8280" spc="811">
                <a:solidFill>
                  <a:srgbClr val="231F20"/>
                </a:solidFill>
                <a:latin typeface="Oswald Bold" panose="00000800000000000000"/>
              </a:rPr>
              <a:t> CONCLUSION</a:t>
            </a:r>
            <a:endParaRPr lang="en-US" sz="8280" spc="811">
              <a:solidFill>
                <a:srgbClr val="231F20"/>
              </a:solidFill>
              <a:latin typeface="Oswald Bold" panose="00000800000000000000"/>
            </a:endParaRPr>
          </a:p>
        </p:txBody>
      </p:sp>
      <p:sp>
        <p:nvSpPr>
          <p:cNvPr id="6" name="TextBox 6"/>
          <p:cNvSpPr txBox="1"/>
          <p:nvPr/>
        </p:nvSpPr>
        <p:spPr>
          <a:xfrm>
            <a:off x="407946" y="1591310"/>
            <a:ext cx="17880054" cy="9417685"/>
          </a:xfrm>
          <a:prstGeom prst="rect">
            <a:avLst/>
          </a:prstGeom>
        </p:spPr>
        <p:txBody>
          <a:bodyPr lIns="0" tIns="0" rIns="0" bIns="0" rtlCol="0" anchor="t">
            <a:spAutoFit/>
          </a:bodyPr>
          <a:lstStyle/>
          <a:p>
            <a:pPr algn="l">
              <a:lnSpc>
                <a:spcPct val="150000"/>
              </a:lnSpc>
            </a:pPr>
            <a:r>
              <a:rPr lang="en-US" sz="3400">
                <a:solidFill>
                  <a:srgbClr val="231F20"/>
                </a:solidFill>
                <a:latin typeface="Canva Sans" panose="020B0503030501040103"/>
              </a:rPr>
              <a:t>Impact on Forex Trading:</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Enhanced decision-making capabilities.</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Realized financial benefits through improved trading performance.</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Increased automation and operational efficiency.</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Enhanced risk management practices.</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Strengthened market competitiveness.</a:t>
            </a:r>
            <a:endParaRPr lang="en-US" sz="3400">
              <a:solidFill>
                <a:srgbClr val="231F20"/>
              </a:solidFill>
              <a:latin typeface="Canva Sans" panose="020B0503030501040103"/>
            </a:endParaRPr>
          </a:p>
          <a:p>
            <a:pPr marL="0" lvl="1" indent="-367030" algn="l">
              <a:lnSpc>
                <a:spcPct val="150000"/>
              </a:lnSpc>
              <a:buFont typeface="Arial" panose="020B0604020202020204"/>
              <a:buChar char="•"/>
            </a:pPr>
            <a:r>
              <a:rPr lang="en-US" sz="3400">
                <a:solidFill>
                  <a:srgbClr val="231F20"/>
                </a:solidFill>
                <a:latin typeface="Canva Sans" panose="020B0503030501040103"/>
                <a:sym typeface="+mn-ea"/>
              </a:rPr>
              <a:t>Trading Bot to help reduce the skill gap for entering into the forex market which is  a very lucrative market that can improve economy by providing income source for participants.</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endParaRPr lang="en-US" sz="3400">
              <a:solidFill>
                <a:srgbClr val="231F20"/>
              </a:solidFill>
              <a:latin typeface="Canva Sans" panose="020B0503030501040103"/>
            </a:endParaRPr>
          </a:p>
          <a:p>
            <a:pPr algn="l">
              <a:lnSpc>
                <a:spcPct val="150000"/>
              </a:lnSpc>
            </a:pPr>
            <a:endParaRPr lang="en-US" sz="3400">
              <a:solidFill>
                <a:srgbClr val="231F20"/>
              </a:solidFill>
              <a:latin typeface="Canva Sans" panose="020B0503030501040103"/>
            </a:endParaRP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alphaModFix amt="10999"/>
            </a:blip>
            <a:stretch>
              <a:fillRect/>
            </a:stretch>
          </a:blipFill>
        </p:spPr>
      </p:sp>
      <p:sp>
        <p:nvSpPr>
          <p:cNvPr id="4" name="TextBox 4"/>
          <p:cNvSpPr txBox="1"/>
          <p:nvPr/>
        </p:nvSpPr>
        <p:spPr>
          <a:xfrm>
            <a:off x="1322501" y="118854"/>
            <a:ext cx="15642997" cy="1465580"/>
          </a:xfrm>
          <a:prstGeom prst="rect">
            <a:avLst/>
          </a:prstGeom>
        </p:spPr>
        <p:txBody>
          <a:bodyPr lIns="0" tIns="0" rIns="0" bIns="0" rtlCol="0" anchor="t">
            <a:spAutoFit/>
          </a:bodyPr>
          <a:lstStyle/>
          <a:p>
            <a:pPr algn="ctr">
              <a:lnSpc>
                <a:spcPts val="11430"/>
              </a:lnSpc>
            </a:pPr>
            <a:r>
              <a:rPr lang="en-US" sz="8280" spc="811">
                <a:solidFill>
                  <a:srgbClr val="231F20"/>
                </a:solidFill>
                <a:latin typeface="Oswald Bold" panose="00000800000000000000"/>
              </a:rPr>
              <a:t>REFERENCES</a:t>
            </a:r>
            <a:endParaRPr lang="en-US" sz="8280" spc="811">
              <a:solidFill>
                <a:srgbClr val="231F20"/>
              </a:solidFill>
              <a:latin typeface="Oswald Bold" panose="00000800000000000000"/>
            </a:endParaRPr>
          </a:p>
        </p:txBody>
      </p:sp>
      <p:sp>
        <p:nvSpPr>
          <p:cNvPr id="5" name="TextBox 5"/>
          <p:cNvSpPr txBox="1"/>
          <p:nvPr/>
        </p:nvSpPr>
        <p:spPr>
          <a:xfrm>
            <a:off x="199390" y="1497965"/>
            <a:ext cx="18088610" cy="8930640"/>
          </a:xfrm>
          <a:prstGeom prst="rect">
            <a:avLst/>
          </a:prstGeom>
        </p:spPr>
        <p:txBody>
          <a:bodyPr wrap="square" lIns="0" tIns="0" rIns="0" bIns="0" rtlCol="0" anchor="t">
            <a:noAutofit/>
          </a:bodyPr>
          <a:lstStyle/>
          <a:p>
            <a:pPr algn="l">
              <a:lnSpc>
                <a:spcPts val="3640"/>
              </a:lnSpc>
            </a:pPr>
            <a:r>
              <a:rPr lang="en-US" sz="2600">
                <a:solidFill>
                  <a:srgbClr val="231F20"/>
                </a:solidFill>
                <a:latin typeface="Canva Sans" panose="020B0503030501040103"/>
              </a:rPr>
              <a:t>[1] 	Makiya, D., &amp; Shibwabo, B. (2022). A model for forex market price prediction using deep learning. 2022 	International Conference on Innovation and Intelligence for Informatics, Computing, and Technologies 	(3ICT). https://doi.org/10.1109/3ICT56508.2022.9990616</a:t>
            </a:r>
            <a:endParaRPr lang="en-US" sz="2600">
              <a:solidFill>
                <a:srgbClr val="231F20"/>
              </a:solidFill>
              <a:latin typeface="Canva Sans" panose="020B0503030501040103"/>
            </a:endParaRPr>
          </a:p>
          <a:p>
            <a:pPr algn="l">
              <a:lnSpc>
                <a:spcPts val="3640"/>
              </a:lnSpc>
            </a:pPr>
            <a:endParaRPr lang="en-US" sz="2600">
              <a:solidFill>
                <a:srgbClr val="231F20"/>
              </a:solidFill>
              <a:latin typeface="Canva Sans" panose="020B0503030501040103"/>
            </a:endParaRPr>
          </a:p>
          <a:p>
            <a:pPr algn="l">
              <a:lnSpc>
                <a:spcPts val="3640"/>
              </a:lnSpc>
            </a:pPr>
            <a:r>
              <a:rPr lang="en-US" sz="2600">
                <a:solidFill>
                  <a:srgbClr val="231F20"/>
                </a:solidFill>
                <a:latin typeface="Canva Sans" panose="020B0503030501040103"/>
              </a:rPr>
              <a:t>[2] 	Ranjit, S., Shrestha, S., Subedi, S., &amp; Shakya, S. (2018). Foreign rate exchange prediction using neural 	network and sentiment analysis. 2018 International Conference on Advances in Computing, 	Communication 	Control and Networking (ICACCCN). https://doi.org/10.1109/ICACCCN.2018.8748819</a:t>
            </a:r>
            <a:endParaRPr lang="en-US" sz="2600">
              <a:solidFill>
                <a:srgbClr val="231F20"/>
              </a:solidFill>
              <a:latin typeface="Canva Sans" panose="020B0503030501040103"/>
            </a:endParaRPr>
          </a:p>
          <a:p>
            <a:pPr algn="l">
              <a:lnSpc>
                <a:spcPts val="3640"/>
              </a:lnSpc>
            </a:pPr>
            <a:endParaRPr lang="en-US" sz="2600">
              <a:solidFill>
                <a:srgbClr val="231F20"/>
              </a:solidFill>
              <a:latin typeface="Canva Sans" panose="020B0503030501040103"/>
            </a:endParaRPr>
          </a:p>
          <a:p>
            <a:pPr algn="l">
              <a:lnSpc>
                <a:spcPts val="3640"/>
              </a:lnSpc>
            </a:pPr>
            <a:r>
              <a:rPr lang="en-US" sz="2600">
                <a:solidFill>
                  <a:srgbClr val="231F20"/>
                </a:solidFill>
                <a:latin typeface="Canva Sans" panose="020B0503030501040103"/>
              </a:rPr>
              <a:t>[3] 	Ayitey, M., Junior, Appiahene, P., Appiah, O., &amp; Bombie, C. N. (2023). Forex market forecasting using 	machine learning: Systematic literature review and meta-analysis. Journal of Big Data, 10(1). 	https://doi.org/10.1186/s40537-022-00676-2</a:t>
            </a:r>
            <a:endParaRPr lang="en-US" sz="2600">
              <a:solidFill>
                <a:srgbClr val="231F20"/>
              </a:solidFill>
              <a:latin typeface="Canva Sans" panose="020B0503030501040103"/>
            </a:endParaRPr>
          </a:p>
          <a:p>
            <a:pPr algn="l">
              <a:lnSpc>
                <a:spcPts val="3640"/>
              </a:lnSpc>
            </a:pPr>
            <a:endParaRPr lang="en-US" sz="2600">
              <a:solidFill>
                <a:srgbClr val="231F20"/>
              </a:solidFill>
              <a:latin typeface="Canva Sans" panose="020B0503030501040103"/>
            </a:endParaRPr>
          </a:p>
          <a:p>
            <a:pPr algn="l">
              <a:lnSpc>
                <a:spcPts val="3640"/>
              </a:lnSpc>
            </a:pPr>
            <a:r>
              <a:rPr lang="en-US" sz="2600">
                <a:solidFill>
                  <a:srgbClr val="231F20"/>
                </a:solidFill>
                <a:latin typeface="Canva Sans" panose="020B0503030501040103"/>
              </a:rPr>
              <a:t>[4] 	Moustafa, A. M., Fakhr, M. W., &amp; Maghraby, F. A. (2023). Forex prices prediction using deep neural network 	and FNF. International Journal of Advanced Computer Science and Applications/International Journal of 	Advanced Computer Science &amp; Applications, 14(11). https://doi.org/10.14569/IJACSA.2023.0141187</a:t>
            </a:r>
            <a:endParaRPr lang="en-US" sz="2600">
              <a:solidFill>
                <a:srgbClr val="231F20"/>
              </a:solidFill>
              <a:latin typeface="Canva Sans" panose="020B0503030501040103"/>
            </a:endParaRPr>
          </a:p>
          <a:p>
            <a:pPr algn="l">
              <a:lnSpc>
                <a:spcPts val="3640"/>
              </a:lnSpc>
            </a:pPr>
            <a:endParaRPr lang="en-US" sz="2600">
              <a:solidFill>
                <a:srgbClr val="231F20"/>
              </a:solidFill>
              <a:latin typeface="Canva Sans" panose="020B0503030501040103"/>
            </a:endParaRPr>
          </a:p>
          <a:p>
            <a:pPr algn="l">
              <a:lnSpc>
                <a:spcPts val="3640"/>
              </a:lnSpc>
            </a:pPr>
            <a:r>
              <a:rPr lang="en-US" sz="2600">
                <a:solidFill>
                  <a:srgbClr val="231F20"/>
                </a:solidFill>
                <a:latin typeface="Canva Sans" panose="020B0503030501040103"/>
              </a:rPr>
              <a:t>[5] 	Yildirim, D. C., Toroslu, I. H., &amp; Fiore, U. (2021). Forecasting directional movement of forex data using LSTM 	with technical and macroeconomic indicators. Financial Innovation, 7(1). https://doi.org/10.1186/s40854-	020-00220-2</a:t>
            </a:r>
            <a:endParaRPr lang="en-US" sz="2600">
              <a:solidFill>
                <a:srgbClr val="231F20"/>
              </a:solidFill>
              <a:latin typeface="Canva Sans" panose="020B0503030501040103"/>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alphaModFix amt="29000"/>
            </a:blip>
            <a:stretch>
              <a:fillRect/>
            </a:stretch>
          </a:blipFill>
        </p:spPr>
      </p:sp>
      <p:sp>
        <p:nvSpPr>
          <p:cNvPr id="3" name="TextBox 3"/>
          <p:cNvSpPr txBox="1"/>
          <p:nvPr/>
        </p:nvSpPr>
        <p:spPr>
          <a:xfrm>
            <a:off x="3431792" y="3929798"/>
            <a:ext cx="11424415" cy="2198804"/>
          </a:xfrm>
          <a:prstGeom prst="rect">
            <a:avLst/>
          </a:prstGeom>
        </p:spPr>
        <p:txBody>
          <a:bodyPr lIns="0" tIns="0" rIns="0" bIns="0" rtlCol="0" anchor="t">
            <a:spAutoFit/>
          </a:bodyPr>
          <a:lstStyle/>
          <a:p>
            <a:pPr algn="ctr">
              <a:lnSpc>
                <a:spcPts val="17915"/>
              </a:lnSpc>
            </a:pPr>
            <a:r>
              <a:rPr lang="en-US" sz="12980" spc="1272">
                <a:solidFill>
                  <a:srgbClr val="231F20"/>
                </a:solidFill>
                <a:latin typeface="Oswald Bold" panose="00000800000000000000"/>
              </a:rPr>
              <a:t>THANK YOU</a:t>
            </a:r>
            <a:endParaRPr lang="en-US" sz="12980" spc="1272">
              <a:solidFill>
                <a:srgbClr val="231F20"/>
              </a:solidFill>
              <a:latin typeface="Oswald Bold" panose="00000800000000000000"/>
            </a:endParaRPr>
          </a:p>
        </p:txBody>
      </p:sp>
      <p:sp>
        <p:nvSpPr>
          <p:cNvPr id="4" name="Freeform 4"/>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2"/>
            <a:stretch>
              <a:fillRect/>
            </a:stretch>
          </a:blipFill>
        </p:spPr>
      </p:sp>
    </p:spTree>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8">
              <a:alphaModFix amt="42000"/>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22501" y="462931"/>
            <a:ext cx="15642997" cy="1686342"/>
          </a:xfrm>
          <a:prstGeom prst="rect">
            <a:avLst/>
          </a:prstGeom>
        </p:spPr>
        <p:txBody>
          <a:bodyPr lIns="0" tIns="0" rIns="0" bIns="0" rtlCol="0" anchor="t">
            <a:spAutoFit/>
          </a:bodyPr>
          <a:lstStyle/>
          <a:p>
            <a:pPr algn="l">
              <a:lnSpc>
                <a:spcPts val="13775"/>
              </a:lnSpc>
            </a:pPr>
            <a:r>
              <a:rPr lang="en-US" sz="9980" spc="978">
                <a:solidFill>
                  <a:srgbClr val="231F20"/>
                </a:solidFill>
                <a:latin typeface="Oswald Bold" panose="00000800000000000000"/>
              </a:rPr>
              <a:t>SIGNIFICANCE OF WORK</a:t>
            </a:r>
            <a:endParaRPr lang="en-US" sz="9980" spc="978">
              <a:solidFill>
                <a:srgbClr val="231F20"/>
              </a:solidFill>
              <a:latin typeface="Oswald Bold" panose="00000800000000000000"/>
            </a:endParaRPr>
          </a:p>
        </p:txBody>
      </p:sp>
      <p:sp>
        <p:nvSpPr>
          <p:cNvPr id="9" name="TextBox 9"/>
          <p:cNvSpPr txBox="1"/>
          <p:nvPr/>
        </p:nvSpPr>
        <p:spPr>
          <a:xfrm>
            <a:off x="586957" y="2285447"/>
            <a:ext cx="17114087" cy="7363462"/>
          </a:xfrm>
          <a:prstGeom prst="rect">
            <a:avLst/>
          </a:prstGeom>
        </p:spPr>
        <p:txBody>
          <a:bodyPr lIns="0" tIns="0" rIns="0" bIns="0" rtlCol="0" anchor="t">
            <a:spAutoFit/>
          </a:bodyPr>
          <a:lstStyle/>
          <a:p>
            <a:pPr marL="669290" lvl="1" indent="-334645" algn="l">
              <a:lnSpc>
                <a:spcPts val="5890"/>
              </a:lnSpc>
              <a:buFont typeface="Arial" panose="020B0604020202020204"/>
              <a:buChar char="•"/>
            </a:pPr>
            <a:r>
              <a:rPr lang="en-US" sz="3100">
                <a:solidFill>
                  <a:srgbClr val="231F20"/>
                </a:solidFill>
                <a:latin typeface="Open Sauce" panose="00000800000000000000"/>
              </a:rPr>
              <a:t>Enhanced Trading Efficiency: Automated, 24/7 trading with high speed and precision.</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Data-Driven Decision Making: Utilizes advanced analytics and pattern recognition.</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Risk Management: Ensures consistent strategy implementation with built-in risk controls.</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Scalability: Operates across multiple markets and handles high transaction volumes.</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Cost Efficiency: Reduces operational costs and optimizes resource use.</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Adaptability and Learning: Continuously improves through machine learning and backtesting.</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Market Impact: Increases market liquidity and drives financial technology advancements.</a:t>
            </a:r>
            <a:endParaRPr lang="en-US" sz="3100">
              <a:solidFill>
                <a:srgbClr val="231F20"/>
              </a:solidFill>
              <a:latin typeface="Open Sauce" panose="0000080000000000000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22501" y="462931"/>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OBJECTIVE AND SCOPE</a:t>
            </a:r>
            <a:endParaRPr lang="en-US" sz="9980" spc="978">
              <a:solidFill>
                <a:srgbClr val="231F20"/>
              </a:solidFill>
              <a:latin typeface="Oswald Bold" panose="00000800000000000000"/>
            </a:endParaRPr>
          </a:p>
        </p:txBody>
      </p:sp>
      <p:sp>
        <p:nvSpPr>
          <p:cNvPr id="6" name="TextBox 6"/>
          <p:cNvSpPr txBox="1"/>
          <p:nvPr/>
        </p:nvSpPr>
        <p:spPr>
          <a:xfrm>
            <a:off x="972306" y="2729805"/>
            <a:ext cx="16343388" cy="5217797"/>
          </a:xfrm>
          <a:prstGeom prst="rect">
            <a:avLst/>
          </a:prstGeom>
        </p:spPr>
        <p:txBody>
          <a:bodyPr lIns="0" tIns="0" rIns="0" bIns="0" rtlCol="0" anchor="t">
            <a:spAutoFit/>
          </a:bodyPr>
          <a:lstStyle/>
          <a:p>
            <a:pPr marL="820420" lvl="1" indent="-410210" algn="l">
              <a:lnSpc>
                <a:spcPts val="5700"/>
              </a:lnSpc>
              <a:buFont typeface="Arial" panose="020B0604020202020204"/>
              <a:buChar char="•"/>
            </a:pPr>
            <a:r>
              <a:rPr lang="en-US" sz="3800">
                <a:solidFill>
                  <a:srgbClr val="231F20"/>
                </a:solidFill>
                <a:latin typeface="Open Sauce" panose="00000800000000000000"/>
              </a:rPr>
              <a:t>Develop a model to enhance prediction accuracy for the EUR/USD currency pair.</a:t>
            </a:r>
            <a:endParaRPr lang="en-US" sz="3800">
              <a:solidFill>
                <a:srgbClr val="231F20"/>
              </a:solidFill>
              <a:latin typeface="Open Sauce" panose="00000800000000000000"/>
            </a:endParaRPr>
          </a:p>
          <a:p>
            <a:pPr marL="820420" lvl="1" indent="-410210" algn="l">
              <a:lnSpc>
                <a:spcPts val="9500"/>
              </a:lnSpc>
              <a:buFont typeface="Arial" panose="020B0604020202020204"/>
              <a:buChar char="•"/>
            </a:pPr>
            <a:r>
              <a:rPr lang="en-US" sz="3800">
                <a:solidFill>
                  <a:srgbClr val="231F20"/>
                </a:solidFill>
                <a:latin typeface="Open Sauce" panose="00000800000000000000"/>
              </a:rPr>
              <a:t>Implement a trading strategy based on model predictions.</a:t>
            </a:r>
            <a:endParaRPr lang="en-US" sz="3800">
              <a:solidFill>
                <a:srgbClr val="231F20"/>
              </a:solidFill>
              <a:latin typeface="Open Sauce" panose="00000800000000000000"/>
            </a:endParaRPr>
          </a:p>
          <a:p>
            <a:pPr marL="820420" lvl="1" indent="-410210" algn="l">
              <a:lnSpc>
                <a:spcPts val="9500"/>
              </a:lnSpc>
              <a:buFont typeface="Arial" panose="020B0604020202020204"/>
              <a:buChar char="•"/>
            </a:pPr>
            <a:r>
              <a:rPr lang="en-US" sz="3800">
                <a:solidFill>
                  <a:srgbClr val="231F20"/>
                </a:solidFill>
                <a:latin typeface="Open Sauce" panose="00000800000000000000"/>
              </a:rPr>
              <a:t>Manage risk effectively to maximize trading profits.</a:t>
            </a:r>
            <a:endParaRPr lang="en-US" sz="3800">
              <a:solidFill>
                <a:srgbClr val="231F20"/>
              </a:solidFill>
              <a:latin typeface="Open Sauce" panose="00000800000000000000"/>
            </a:endParaRPr>
          </a:p>
          <a:p>
            <a:pPr marL="820420" lvl="1" indent="-410210" algn="l">
              <a:lnSpc>
                <a:spcPts val="5700"/>
              </a:lnSpc>
              <a:buFont typeface="Arial" panose="020B0604020202020204"/>
              <a:buChar char="•"/>
            </a:pPr>
            <a:r>
              <a:rPr lang="en-US" sz="3800">
                <a:solidFill>
                  <a:srgbClr val="231F20"/>
                </a:solidFill>
                <a:latin typeface="Open Sauce" panose="00000800000000000000"/>
              </a:rPr>
              <a:t>Create a trading bot that automates trade execution based on the developed strategy.</a:t>
            </a:r>
            <a:endParaRPr lang="en-US" sz="3800">
              <a:solidFill>
                <a:srgbClr val="231F20"/>
              </a:solidFill>
              <a:latin typeface="Open Sauce" panose="00000800000000000000"/>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12000"/>
              <a:extLst>
                <a:ext uri="{96DAC541-7B7A-43D3-8B79-37D633B846F1}">
                  <asvg:svgBlip xmlns:asvg="http://schemas.microsoft.com/office/drawing/2016/SVG/main" r:embed="rId2"/>
                </a:ext>
              </a:extLst>
            </a:blip>
            <a:stretch>
              <a:fillRect/>
            </a:stretch>
          </a:blipFill>
        </p:spPr>
      </p:sp>
      <p:sp>
        <p:nvSpPr>
          <p:cNvPr id="3" name="Freeform 3"/>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9999"/>
              <a:extLst>
                <a:ext uri="{96DAC541-7B7A-43D3-8B79-37D633B846F1}">
                  <asvg:svgBlip xmlns:asvg="http://schemas.microsoft.com/office/drawing/2016/SVG/main" r:embed="rId2"/>
                </a:ext>
              </a:extLst>
            </a:blip>
            <a:stretch>
              <a:fillRect/>
            </a:stretch>
          </a:blipFill>
        </p:spPr>
      </p:sp>
      <p:graphicFrame>
        <p:nvGraphicFramePr>
          <p:cNvPr id="4" name="Table 4"/>
          <p:cNvGraphicFramePr>
            <a:graphicFrameLocks noGrp="1"/>
          </p:cNvGraphicFramePr>
          <p:nvPr/>
        </p:nvGraphicFramePr>
        <p:xfrm>
          <a:off x="647421" y="2040756"/>
          <a:ext cx="16993158" cy="7906469"/>
        </p:xfrm>
        <a:graphic>
          <a:graphicData uri="http://schemas.openxmlformats.org/drawingml/2006/table">
            <a:tbl>
              <a:tblPr/>
              <a:tblGrid>
                <a:gridCol w="2373990"/>
                <a:gridCol w="4537436"/>
                <a:gridCol w="4477628"/>
                <a:gridCol w="5604104"/>
              </a:tblGrid>
              <a:tr h="668738">
                <a:tc>
                  <a:txBody>
                    <a:bodyPr/>
                    <a:lstStyle/>
                    <a:p>
                      <a:pPr algn="ctr">
                        <a:lnSpc>
                          <a:spcPts val="2520"/>
                        </a:lnSpc>
                        <a:defRPr/>
                      </a:pPr>
                      <a:r>
                        <a:rPr lang="en-US" sz="1800">
                          <a:solidFill>
                            <a:srgbClr val="000000"/>
                          </a:solidFill>
                          <a:latin typeface="Open Sauce Bold" panose="00000800000000000000"/>
                        </a:rPr>
                        <a:t>AUTHOR</a:t>
                      </a: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Open Sauce Bold" panose="00000800000000000000"/>
                        </a:rPr>
                        <a:t>PURPOSE</a:t>
                      </a: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Open Sauce Bold" panose="00000800000000000000"/>
                        </a:rPr>
                        <a:t>RESULTS</a:t>
                      </a: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Open Sauce Bold" panose="00000800000000000000"/>
                        </a:rPr>
                        <a:t>LIMITATIONS</a:t>
                      </a: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r>
              <a:tr h="2015767">
                <a:tc>
                  <a:txBody>
                    <a:bodyPr/>
                    <a:lstStyle/>
                    <a:p>
                      <a:pPr algn="l">
                        <a:lnSpc>
                          <a:spcPts val="2240"/>
                        </a:lnSpc>
                        <a:defRPr/>
                      </a:pPr>
                      <a:r>
                        <a:rPr lang="en-US" sz="1600">
                          <a:solidFill>
                            <a:srgbClr val="000000"/>
                          </a:solidFill>
                          <a:latin typeface="Open Sauce Bold" panose="00000800000000000000"/>
                        </a:rPr>
                        <a:t>David Makiya et al (2022)</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Prediction of the kenyan forex market using DDM(Data Driven Model)</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Success in predicting the kenyan forex market</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a:solidFill>
                            <a:srgbClr val="000000"/>
                          </a:solidFill>
                          <a:latin typeface="Open Sauce" panose="00000800000000000000"/>
                        </a:rPr>
                        <a:t>DDM’s may have reduced capacity to extrapolate beyond the data they were trained on and can be prone to overfitting.</a:t>
                      </a:r>
                      <a:endParaRPr lang="en-US" sz="1100"/>
                    </a:p>
                    <a:p>
                      <a:pPr algn="just">
                        <a:lnSpc>
                          <a:spcPts val="2240"/>
                        </a:lnSpc>
                      </a:pPr>
                      <a:r>
                        <a:rPr lang="en-US" sz="1600">
                          <a:solidFill>
                            <a:srgbClr val="000000"/>
                          </a:solidFill>
                          <a:latin typeface="Open Sauce" panose="00000800000000000000"/>
                        </a:rPr>
                        <a:t>No accountability for external factors that can contribute to the forex market </a:t>
                      </a:r>
                      <a:endParaRPr lang="en-US" sz="1600">
                        <a:solidFill>
                          <a:srgbClr val="000000"/>
                        </a:solidFill>
                        <a:latin typeface="Open Sauce" panose="00000800000000000000"/>
                      </a:endParaRPr>
                    </a:p>
                    <a:p>
                      <a:pPr algn="just">
                        <a:lnSpc>
                          <a:spcPts val="2240"/>
                        </a:lnSpc>
                      </a:pPr>
                      <a:endParaRPr lang="en-US" sz="1600">
                        <a:solidFill>
                          <a:srgbClr val="000000"/>
                        </a:solidFill>
                        <a:latin typeface="Open Sauce" panose="00000800000000000000"/>
                      </a:endParaRPr>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r>
              <a:tr h="1463606">
                <a:tc>
                  <a:txBody>
                    <a:bodyPr/>
                    <a:lstStyle/>
                    <a:p>
                      <a:pPr algn="l">
                        <a:lnSpc>
                          <a:spcPts val="2240"/>
                        </a:lnSpc>
                        <a:defRPr/>
                      </a:pPr>
                      <a:r>
                        <a:rPr lang="en-US" sz="1600">
                          <a:solidFill>
                            <a:srgbClr val="000000"/>
                          </a:solidFill>
                          <a:latin typeface="Open Sauce Bold" panose="00000800000000000000"/>
                        </a:rPr>
                        <a:t>Dias Tiago et al.(2021)</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Prediction of the EUR/USD market using the LSTM model</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Inaccurate prediction of unseen forex data.</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No accountability for social and economic factors. The technical indicator used was insufficient to accurately predict the data. </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r>
              <a:tr h="1740655">
                <a:tc>
                  <a:txBody>
                    <a:bodyPr/>
                    <a:lstStyle/>
                    <a:p>
                      <a:pPr algn="l">
                        <a:lnSpc>
                          <a:spcPts val="2240"/>
                        </a:lnSpc>
                        <a:defRPr/>
                      </a:pPr>
                      <a:r>
                        <a:rPr lang="en-US" sz="1600">
                          <a:solidFill>
                            <a:srgbClr val="000000"/>
                          </a:solidFill>
                          <a:latin typeface="Open Sauce Bold" panose="00000800000000000000"/>
                        </a:rPr>
                        <a:t>Asmaa M. Moustafa</a:t>
                      </a:r>
                      <a:endParaRPr lang="en-US" sz="1100"/>
                    </a:p>
                    <a:p>
                      <a:pPr algn="l">
                        <a:lnSpc>
                          <a:spcPts val="2240"/>
                        </a:lnSpc>
                      </a:pPr>
                      <a:r>
                        <a:rPr lang="en-US" sz="1600">
                          <a:solidFill>
                            <a:srgbClr val="000000"/>
                          </a:solidFill>
                          <a:latin typeface="Open Sauce Bold" panose="00000800000000000000"/>
                        </a:rPr>
                        <a:t>et al (2023)</a:t>
                      </a:r>
                      <a:endParaRPr lang="en-US" sz="1600">
                        <a:solidFill>
                          <a:srgbClr val="000000"/>
                        </a:solidFill>
                        <a:latin typeface="Open Sauce Bold" panose="00000800000000000000"/>
                      </a:endParaRPr>
                    </a:p>
                    <a:p>
                      <a:pPr algn="l">
                        <a:lnSpc>
                          <a:spcPts val="2240"/>
                        </a:lnSpc>
                      </a:pPr>
                      <a:endParaRPr lang="en-US" sz="1600">
                        <a:solidFill>
                          <a:srgbClr val="000000"/>
                        </a:solidFill>
                        <a:latin typeface="Open Sauce Bold" panose="00000800000000000000"/>
                      </a:endParaRPr>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Forex Price Prediction Using Deep Neural </a:t>
                      </a:r>
                      <a:endParaRPr lang="en-US" sz="1100"/>
                    </a:p>
                    <a:p>
                      <a:pPr algn="l">
                        <a:lnSpc>
                          <a:spcPts val="2240"/>
                        </a:lnSpc>
                      </a:pPr>
                      <a:r>
                        <a:rPr lang="en-US" sz="1600">
                          <a:solidFill>
                            <a:srgbClr val="000000"/>
                          </a:solidFill>
                          <a:latin typeface="Open Sauce" panose="00000800000000000000"/>
                        </a:rPr>
                        <a:t>Network and FNF. explore how FNF can affect accuracy.</a:t>
                      </a:r>
                      <a:endParaRPr lang="en-US" sz="1600">
                        <a:solidFill>
                          <a:srgbClr val="000000"/>
                        </a:solidFill>
                        <a:latin typeface="Open Sauce" panose="00000800000000000000"/>
                      </a:endParaRPr>
                    </a:p>
                    <a:p>
                      <a:pPr algn="l">
                        <a:lnSpc>
                          <a:spcPts val="2240"/>
                        </a:lnSpc>
                      </a:pPr>
                      <a:endParaRPr lang="en-US" sz="1600">
                        <a:solidFill>
                          <a:srgbClr val="000000"/>
                        </a:solidFill>
                        <a:latin typeface="Open Sauce" panose="00000800000000000000"/>
                      </a:endParaRPr>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Improved accuracy when using the generated normalization function.</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The normalization function didn’t improve the LSTM model accuracy, so it wont be applicable for this study. The model also wasn’t tested on larger long term datasets which could have impacted results.</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r>
              <a:tr h="2017703">
                <a:tc>
                  <a:txBody>
                    <a:bodyPr/>
                    <a:lstStyle/>
                    <a:p>
                      <a:pPr algn="l">
                        <a:lnSpc>
                          <a:spcPts val="2240"/>
                        </a:lnSpc>
                        <a:defRPr/>
                      </a:pPr>
                      <a:r>
                        <a:rPr lang="en-US" sz="1600">
                          <a:solidFill>
                            <a:srgbClr val="000000"/>
                          </a:solidFill>
                          <a:latin typeface="Open Sauce Bold" panose="00000800000000000000"/>
                        </a:rPr>
                        <a:t>Deniz Can Yıldırım et al (2023)</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Forecasting directional movement </a:t>
                      </a:r>
                      <a:endParaRPr lang="en-US" sz="1100"/>
                    </a:p>
                    <a:p>
                      <a:pPr algn="l">
                        <a:lnSpc>
                          <a:spcPts val="2240"/>
                        </a:lnSpc>
                      </a:pPr>
                      <a:r>
                        <a:rPr lang="en-US" sz="1600">
                          <a:solidFill>
                            <a:srgbClr val="000000"/>
                          </a:solidFill>
                          <a:latin typeface="Open Sauce" panose="00000800000000000000"/>
                        </a:rPr>
                        <a:t>of Forex data using LSTM with technical </a:t>
                      </a:r>
                      <a:endParaRPr lang="en-US" sz="1600">
                        <a:solidFill>
                          <a:srgbClr val="000000"/>
                        </a:solidFill>
                        <a:latin typeface="Open Sauce" panose="00000800000000000000"/>
                      </a:endParaRPr>
                    </a:p>
                    <a:p>
                      <a:pPr algn="l">
                        <a:lnSpc>
                          <a:spcPts val="2240"/>
                        </a:lnSpc>
                      </a:pPr>
                      <a:r>
                        <a:rPr lang="en-US" sz="1600">
                          <a:solidFill>
                            <a:srgbClr val="000000"/>
                          </a:solidFill>
                          <a:latin typeface="Open Sauce" panose="00000800000000000000"/>
                        </a:rPr>
                        <a:t>and macroeconomic indicators</a:t>
                      </a:r>
                      <a:endParaRPr lang="en-US" sz="1600">
                        <a:solidFill>
                          <a:srgbClr val="000000"/>
                        </a:solidFill>
                        <a:latin typeface="Open Sauce" panose="00000800000000000000"/>
                      </a:endParaRPr>
                    </a:p>
                    <a:p>
                      <a:pPr algn="l">
                        <a:lnSpc>
                          <a:spcPts val="2240"/>
                        </a:lnSpc>
                      </a:pPr>
                      <a:endParaRPr lang="en-US" sz="1600">
                        <a:solidFill>
                          <a:srgbClr val="000000"/>
                        </a:solidFill>
                        <a:latin typeface="Open Sauce" panose="00000800000000000000"/>
                      </a:endParaRPr>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Hybrid combination of technical indicators and macroeconomic indicators proved to increase accuracy of the price predictions.</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The model was able to predict accurately the forex market but was not validated by applying trading strategies to review the profitability.</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r>
            </a:tbl>
          </a:graphicData>
        </a:graphic>
      </p:graphicFrame>
      <p:sp>
        <p:nvSpPr>
          <p:cNvPr id="5" name="TextBox 5"/>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LITERATURE REVIEW</a:t>
            </a:r>
            <a:endParaRPr lang="en-US" sz="9980" spc="978">
              <a:solidFill>
                <a:srgbClr val="231F20"/>
              </a:solidFill>
              <a:latin typeface="Oswald Bold" panose="00000800000000000000"/>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3407869">
            <a:off x="12194540" y="-1468120"/>
            <a:ext cx="8125460" cy="660146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407869">
            <a:off x="-1295400" y="7640955"/>
            <a:ext cx="4429125" cy="156972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8498723" y="6552336"/>
            <a:ext cx="4135657" cy="694164"/>
          </a:xfrm>
          <a:prstGeom prst="rect">
            <a:avLst/>
          </a:prstGeom>
        </p:spPr>
        <p:txBody>
          <a:bodyPr lIns="0" tIns="0" rIns="0" bIns="0" rtlCol="0" anchor="t">
            <a:spAutoFit/>
          </a:bodyPr>
          <a:lstStyle/>
          <a:p>
            <a:pPr algn="ctr">
              <a:lnSpc>
                <a:spcPts val="5630"/>
              </a:lnSpc>
            </a:pPr>
            <a:r>
              <a:rPr lang="en-US" sz="4080" spc="399">
                <a:solidFill>
                  <a:srgbClr val="FDFBFB"/>
                </a:solidFill>
                <a:latin typeface="DM Sans Bold"/>
              </a:rPr>
              <a:t>CUSTOMERS</a:t>
            </a:r>
            <a:endParaRPr lang="en-US" sz="4080" spc="399">
              <a:solidFill>
                <a:srgbClr val="FDFBFB"/>
              </a:solidFill>
              <a:latin typeface="DM Sans Bold"/>
            </a:endParaRPr>
          </a:p>
        </p:txBody>
      </p:sp>
      <p:sp>
        <p:nvSpPr>
          <p:cNvPr id="6" name="TextBox 6"/>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PROPOSED SOLUTION</a:t>
            </a:r>
            <a:endParaRPr lang="en-US" sz="9980" spc="978">
              <a:solidFill>
                <a:srgbClr val="231F20"/>
              </a:solidFill>
              <a:latin typeface="Oswald Bold" panose="00000800000000000000"/>
            </a:endParaRPr>
          </a:p>
        </p:txBody>
      </p:sp>
      <p:sp>
        <p:nvSpPr>
          <p:cNvPr id="7" name="TextBox 7"/>
          <p:cNvSpPr txBox="1"/>
          <p:nvPr/>
        </p:nvSpPr>
        <p:spPr>
          <a:xfrm>
            <a:off x="514350" y="2126362"/>
            <a:ext cx="17259300" cy="6746240"/>
          </a:xfrm>
          <a:prstGeom prst="rect">
            <a:avLst/>
          </a:prstGeom>
        </p:spPr>
        <p:txBody>
          <a:bodyPr lIns="0" tIns="0" rIns="0" bIns="0" rtlCol="0" anchor="t">
            <a:spAutoFit/>
          </a:bodyPr>
          <a:lstStyle/>
          <a:p>
            <a:pPr marL="734060" lvl="1" indent="-367030" algn="l">
              <a:lnSpc>
                <a:spcPts val="5845"/>
              </a:lnSpc>
              <a:buFont typeface="Arial" panose="020B0604020202020204"/>
              <a:buChar char="•"/>
            </a:pPr>
            <a:r>
              <a:rPr lang="en-US" sz="3400">
                <a:solidFill>
                  <a:srgbClr val="000000"/>
                </a:solidFill>
                <a:latin typeface="Canva Sans" panose="020B0503030501040103"/>
              </a:rPr>
              <a:t>Model Selection: Utilize an LSTM model trained with a hybrid of technical indicators and sentiment analysis.</a:t>
            </a:r>
            <a:endParaRPr lang="en-US" sz="3400">
              <a:solidFill>
                <a:srgbClr val="000000"/>
              </a:solidFill>
              <a:latin typeface="Canva Sans" panose="020B0503030501040103"/>
            </a:endParaRPr>
          </a:p>
          <a:p>
            <a:pPr marL="734060" lvl="1" indent="-367030" algn="l">
              <a:lnSpc>
                <a:spcPts val="5845"/>
              </a:lnSpc>
              <a:buFont typeface="Arial" panose="020B0604020202020204"/>
              <a:buChar char="•"/>
            </a:pPr>
            <a:r>
              <a:rPr lang="en-US" sz="3400">
                <a:solidFill>
                  <a:srgbClr val="000000"/>
                </a:solidFill>
                <a:latin typeface="Canva Sans" panose="020B0503030501040103"/>
              </a:rPr>
              <a:t>Technical Indicators: Include RSI, SMA_20, ROC, MACD, and CCI to capture various market trends and conditions.</a:t>
            </a:r>
            <a:endParaRPr lang="en-US" sz="3400">
              <a:solidFill>
                <a:srgbClr val="000000"/>
              </a:solidFill>
              <a:latin typeface="Canva Sans" panose="020B0503030501040103"/>
            </a:endParaRPr>
          </a:p>
          <a:p>
            <a:pPr marL="734060" lvl="1" indent="-367030" algn="l">
              <a:lnSpc>
                <a:spcPts val="5845"/>
              </a:lnSpc>
              <a:buFont typeface="Arial" panose="020B0604020202020204"/>
              <a:buChar char="•"/>
            </a:pPr>
            <a:r>
              <a:rPr lang="en-US" sz="3400">
                <a:solidFill>
                  <a:srgbClr val="000000"/>
                </a:solidFill>
                <a:latin typeface="Canva Sans" panose="020B0503030501040103"/>
              </a:rPr>
              <a:t>Sentiment Analysis: Incorporate news data on the EUR/USD pair to account for the impact of social, political, and economic factors on market prices.</a:t>
            </a:r>
            <a:endParaRPr lang="en-US" sz="3400">
              <a:solidFill>
                <a:srgbClr val="000000"/>
              </a:solidFill>
              <a:latin typeface="Canva Sans" panose="020B0503030501040103"/>
            </a:endParaRPr>
          </a:p>
          <a:p>
            <a:pPr marL="734060" lvl="1" indent="-367030" algn="l">
              <a:lnSpc>
                <a:spcPts val="5845"/>
              </a:lnSpc>
              <a:buFont typeface="Arial" panose="020B0604020202020204"/>
              <a:buChar char="•"/>
            </a:pPr>
            <a:r>
              <a:rPr lang="en-US" sz="3400">
                <a:solidFill>
                  <a:srgbClr val="000000"/>
                </a:solidFill>
                <a:latin typeface="Canva Sans" panose="020B0503030501040103"/>
              </a:rPr>
              <a:t>Trading Strategy Development: Create a trading strategy with buy, hold, and sell signals based on the model’s predictions to maximize profit.</a:t>
            </a:r>
            <a:endParaRPr lang="en-US" sz="3400">
              <a:solidFill>
                <a:srgbClr val="000000"/>
              </a:solidFill>
              <a:latin typeface="Canva Sans" panose="020B0503030501040103"/>
            </a:endParaRPr>
          </a:p>
          <a:p>
            <a:pPr algn="l">
              <a:lnSpc>
                <a:spcPts val="5845"/>
              </a:lnSpc>
            </a:pPr>
            <a:endParaRPr lang="en-US" sz="3400">
              <a:solidFill>
                <a:srgbClr val="000000"/>
              </a:solidFill>
              <a:latin typeface="Canva Sans" panose="020B0503030501040103"/>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407869">
            <a:off x="-2012315" y="7936865"/>
            <a:ext cx="5692775" cy="2600325"/>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8498723" y="6552336"/>
            <a:ext cx="4135657" cy="694164"/>
          </a:xfrm>
          <a:prstGeom prst="rect">
            <a:avLst/>
          </a:prstGeom>
        </p:spPr>
        <p:txBody>
          <a:bodyPr lIns="0" tIns="0" rIns="0" bIns="0" rtlCol="0" anchor="t">
            <a:spAutoFit/>
          </a:bodyPr>
          <a:lstStyle/>
          <a:p>
            <a:pPr algn="ctr">
              <a:lnSpc>
                <a:spcPts val="5630"/>
              </a:lnSpc>
            </a:pPr>
            <a:r>
              <a:rPr lang="en-US" sz="4080" spc="399">
                <a:solidFill>
                  <a:srgbClr val="FDFBFB"/>
                </a:solidFill>
                <a:latin typeface="DM Sans Bold"/>
              </a:rPr>
              <a:t>CUSTOMERS</a:t>
            </a:r>
            <a:endParaRPr lang="en-US" sz="4080" spc="399">
              <a:solidFill>
                <a:srgbClr val="FDFBFB"/>
              </a:solidFill>
              <a:latin typeface="DM Sans Bold"/>
            </a:endParaRPr>
          </a:p>
        </p:txBody>
      </p:sp>
      <p:sp>
        <p:nvSpPr>
          <p:cNvPr id="6" name="TextBox 6"/>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PROPOSED SOLUTION</a:t>
            </a:r>
            <a:endParaRPr lang="en-US" sz="9980" spc="978">
              <a:solidFill>
                <a:srgbClr val="231F20"/>
              </a:solidFill>
              <a:latin typeface="Oswald Bold" panose="00000800000000000000"/>
            </a:endParaRPr>
          </a:p>
        </p:txBody>
      </p:sp>
      <p:sp>
        <p:nvSpPr>
          <p:cNvPr id="7" name="TextBox 7"/>
          <p:cNvSpPr txBox="1"/>
          <p:nvPr/>
        </p:nvSpPr>
        <p:spPr>
          <a:xfrm>
            <a:off x="514350" y="2126362"/>
            <a:ext cx="17259300" cy="3747770"/>
          </a:xfrm>
          <a:prstGeom prst="rect">
            <a:avLst/>
          </a:prstGeom>
        </p:spPr>
        <p:txBody>
          <a:bodyPr lIns="0" tIns="0" rIns="0" bIns="0" rtlCol="0" anchor="t">
            <a:spAutoFit/>
          </a:bodyPr>
          <a:lstStyle/>
          <a:p>
            <a:pPr marL="457200" indent="-457200" algn="l">
              <a:lnSpc>
                <a:spcPts val="5845"/>
              </a:lnSpc>
              <a:buFont typeface="Arial" panose="020B0604020202020204" pitchFamily="34" charset="0"/>
              <a:buChar char="•"/>
            </a:pPr>
            <a:r>
              <a:rPr lang="en-US" sz="3400">
                <a:solidFill>
                  <a:srgbClr val="000000"/>
                </a:solidFill>
                <a:latin typeface="Canva Sans" panose="020B0503030501040103"/>
              </a:rPr>
              <a:t>Develop a Trading Bot(Expert Advisor) that connects with a trading platform and makes trades autonomously</a:t>
            </a:r>
            <a:endParaRPr lang="en-US" sz="3400">
              <a:solidFill>
                <a:srgbClr val="000000"/>
              </a:solidFill>
              <a:latin typeface="Canva Sans" panose="020B0503030501040103"/>
            </a:endParaRPr>
          </a:p>
          <a:p>
            <a:pPr marL="0" lvl="1" indent="-457200" algn="l">
              <a:lnSpc>
                <a:spcPts val="5845"/>
              </a:lnSpc>
              <a:buFont typeface="Arial" panose="020B0604020202020204" pitchFamily="34" charset="0"/>
              <a:buChar char="•"/>
            </a:pPr>
            <a:r>
              <a:rPr lang="en-US" sz="3400">
                <a:solidFill>
                  <a:srgbClr val="000000"/>
                </a:solidFill>
                <a:latin typeface="Canva Sans" panose="020B0503030501040103"/>
                <a:sym typeface="+mn-ea"/>
              </a:rPr>
              <a:t>Risk Management: Implement risk management techniques to protect capital and enhance trading performance.</a:t>
            </a:r>
            <a:endParaRPr lang="en-US" sz="3400">
              <a:solidFill>
                <a:srgbClr val="000000"/>
              </a:solidFill>
              <a:latin typeface="Canva Sans" panose="020B0503030501040103"/>
            </a:endParaRPr>
          </a:p>
          <a:p>
            <a:pPr marL="457200" indent="-457200" algn="l">
              <a:lnSpc>
                <a:spcPts val="5845"/>
              </a:lnSpc>
              <a:buFont typeface="Arial" panose="020B0604020202020204" pitchFamily="34" charset="0"/>
              <a:buChar char="•"/>
            </a:pPr>
            <a:endParaRPr lang="en-US" sz="3400">
              <a:solidFill>
                <a:srgbClr val="000000"/>
              </a:solidFill>
              <a:latin typeface="Canva Sans" panose="020B0503030501040103"/>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87917" y="1992908"/>
            <a:ext cx="15645329" cy="7574947"/>
          </a:xfrm>
          <a:custGeom>
            <a:avLst/>
            <a:gdLst/>
            <a:ahLst/>
            <a:cxnLst/>
            <a:rect l="l" t="t" r="r" b="b"/>
            <a:pathLst>
              <a:path w="15645329" h="7574947">
                <a:moveTo>
                  <a:pt x="0" y="0"/>
                </a:moveTo>
                <a:lnTo>
                  <a:pt x="15645329" y="0"/>
                </a:lnTo>
                <a:lnTo>
                  <a:pt x="15645329" y="7574947"/>
                </a:lnTo>
                <a:lnTo>
                  <a:pt x="0" y="7574947"/>
                </a:lnTo>
                <a:lnTo>
                  <a:pt x="0" y="0"/>
                </a:lnTo>
                <a:close/>
              </a:path>
            </a:pathLst>
          </a:custGeom>
          <a:blipFill rotWithShape="1">
            <a:blip r:embed="rId4"/>
            <a:stretch>
              <a:fillRect/>
            </a:stretch>
          </a:blipFill>
        </p:spPr>
      </p:sp>
      <p:sp>
        <p:nvSpPr>
          <p:cNvPr id="6" name="TextBox 6"/>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SYSTEM ARCHITECTURE</a:t>
            </a:r>
            <a:endParaRPr lang="en-US" sz="9980" spc="978">
              <a:solidFill>
                <a:srgbClr val="231F20"/>
              </a:solidFill>
              <a:latin typeface="Oswald Bold" panose="00000800000000000000"/>
            </a:endParaRPr>
          </a:p>
        </p:txBody>
      </p:sp>
      <p:sp>
        <p:nvSpPr>
          <p:cNvPr id="7" name="Rectangles 6"/>
          <p:cNvSpPr/>
          <p:nvPr/>
        </p:nvSpPr>
        <p:spPr>
          <a:xfrm>
            <a:off x="11832590" y="7487920"/>
            <a:ext cx="511810" cy="39878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10528</Words>
  <Application>WPS Presentation</Application>
  <PresentationFormat>Custom</PresentationFormat>
  <Paragraphs>342</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Arial</vt:lpstr>
      <vt:lpstr>SimSun</vt:lpstr>
      <vt:lpstr>Wingdings</vt:lpstr>
      <vt:lpstr>Oswald Bold</vt:lpstr>
      <vt:lpstr>Open Sauce Bold</vt:lpstr>
      <vt:lpstr>Open Sauce</vt:lpstr>
      <vt:lpstr>DM Sans Bold</vt:lpstr>
      <vt:lpstr>Arial</vt:lpstr>
      <vt:lpstr>Canva Sans</vt:lpstr>
      <vt:lpstr>Microsoft YaHei</vt:lpstr>
      <vt:lpstr>Arial Unicode MS</vt:lpstr>
      <vt:lpstr>Calibri</vt:lpstr>
      <vt:lpstr>Canva Sans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Abel Nustugah</dc:creator>
  <cp:lastModifiedBy>google1592574502</cp:lastModifiedBy>
  <cp:revision>12</cp:revision>
  <dcterms:created xsi:type="dcterms:W3CDTF">2006-08-16T00:00:00Z</dcterms:created>
  <dcterms:modified xsi:type="dcterms:W3CDTF">2024-08-28T15:14:30Z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F3444D3A97C24A61B4111B77E7423C51_12</vt:lpwstr>
  </property>
  <property fmtid="{D5CDD505-2E9C-101B-9397-08002B2CF9AE}" pid="3" name="KSOProductBuildVer">
    <vt:lpwstr>1033-12.2.0.18165</vt:lpwstr>
  </property>
</Properties>
</file>